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c74ff8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40c74ff87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0c74ff87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40c74ff877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0c74ff87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40c74ff877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0c74ff87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40c74ff877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0c74ff87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40c74ff877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0c74ff87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40c74ff877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0c74ff8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40c74ff87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0c74ff8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40c74ff877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0c74ff8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40c74ff877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0c74ff8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40c74ff877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0c74ff8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40c74ff877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0c74ff8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40c74ff877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0c74ff87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40c74ff877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0c74ff87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40c74ff877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0" y="0"/>
            <a:ext cx="91440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74" name="Google Shape;74;p14"/>
          <p:cNvCxnSpPr/>
          <p:nvPr/>
        </p:nvCxnSpPr>
        <p:spPr>
          <a:xfrm>
            <a:off x="155448" y="1815084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5" name="Google Shape;75;p14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361688" y="1657350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343400" y="1649588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type="ctrTitle"/>
          </p:nvPr>
        </p:nvSpPr>
        <p:spPr>
          <a:xfrm>
            <a:off x="685800" y="285750"/>
            <a:ext cx="77724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 rot="10800000">
            <a:off x="4572000" y="1650170"/>
            <a:ext cx="0" cy="314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" name="Google Shape;82;p15"/>
          <p:cNvSpPr/>
          <p:nvPr/>
        </p:nvSpPr>
        <p:spPr>
          <a:xfrm>
            <a:off x="0" y="0"/>
            <a:ext cx="9144000" cy="108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52400" y="1028700"/>
            <a:ext cx="88332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45923" y="4793742"/>
            <a:ext cx="8833200" cy="23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01752" y="1143000"/>
            <a:ext cx="4040100" cy="5496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791330" y="1143000"/>
            <a:ext cx="4041900" cy="5484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304800" y="4807458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92" name="Google Shape;92;p15"/>
          <p:cNvCxnSpPr/>
          <p:nvPr/>
        </p:nvCxnSpPr>
        <p:spPr>
          <a:xfrm>
            <a:off x="152400" y="96012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3" name="Google Shape;93;p15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5"/>
          <p:cNvSpPr txBox="1"/>
          <p:nvPr>
            <p:ph idx="3" type="body"/>
          </p:nvPr>
        </p:nvSpPr>
        <p:spPr>
          <a:xfrm>
            <a:off x="301752" y="1853537"/>
            <a:ext cx="40416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4" type="body"/>
          </p:nvPr>
        </p:nvSpPr>
        <p:spPr>
          <a:xfrm>
            <a:off x="4800600" y="1853537"/>
            <a:ext cx="4038600" cy="28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6" name="Google Shape;96;p15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361688" y="787893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4343400" y="781812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5791200" y="480745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 flipH="1" rot="10800000">
            <a:off x="4563080" y="1181707"/>
            <a:ext cx="9000" cy="36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01752" y="1028700"/>
            <a:ext cx="40386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3537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4800600" y="1028700"/>
            <a:ext cx="40386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3537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52400" y="1714500"/>
            <a:ext cx="8833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155448" y="106764"/>
            <a:ext cx="8833200" cy="160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1368426" y="2057400"/>
            <a:ext cx="64803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2" name="Google Shape;122;p18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8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126" name="Google Shape;126;p18"/>
          <p:cNvCxnSpPr/>
          <p:nvPr/>
        </p:nvCxnSpPr>
        <p:spPr>
          <a:xfrm>
            <a:off x="152400" y="18288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" name="Google Shape;127;p18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361688" y="1657350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4343400" y="1649588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722313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9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4343400" y="777015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152400" y="118872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0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4267200" y="4743450"/>
            <a:ext cx="609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152400" y="114300"/>
            <a:ext cx="8833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0" y="0"/>
            <a:ext cx="9144000" cy="8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52400" y="457200"/>
            <a:ext cx="2743200" cy="44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381000" y="685800"/>
            <a:ext cx="2362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381000" y="1485900"/>
            <a:ext cx="23622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Google Shape;155;p21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7" name="Google Shape;157;p21"/>
          <p:cNvSpPr txBox="1"/>
          <p:nvPr>
            <p:ph idx="2" type="body"/>
          </p:nvPr>
        </p:nvSpPr>
        <p:spPr>
          <a:xfrm>
            <a:off x="3124200" y="514350"/>
            <a:ext cx="56388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8" name="Google Shape;158;p2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1389888" y="242316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1371600" y="234553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1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11" type="ftr"/>
          </p:nvPr>
        </p:nvSpPr>
        <p:spPr>
          <a:xfrm>
            <a:off x="301752" y="4808136"/>
            <a:ext cx="3383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2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6" name="Google Shape;166;p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152400" y="114300"/>
            <a:ext cx="8833200" cy="2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152400" y="457200"/>
            <a:ext cx="2743200" cy="44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389888" y="242316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1371600" y="234553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00375" y="3771900"/>
            <a:ext cx="586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7" name="Google Shape;177;p22"/>
          <p:cNvSpPr/>
          <p:nvPr>
            <p:ph idx="2" type="pic"/>
          </p:nvPr>
        </p:nvSpPr>
        <p:spPr>
          <a:xfrm>
            <a:off x="3000375" y="457200"/>
            <a:ext cx="5867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85420" lvl="5" marL="164592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93039" lvl="6" marL="192024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85420" lvl="7" marL="210312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93039" lvl="8" marL="237744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81000" y="742950"/>
            <a:ext cx="2438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76225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75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68605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8575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9" name="Google Shape;179;p22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22"/>
          <p:cNvSpPr txBox="1"/>
          <p:nvPr>
            <p:ph idx="10" type="dt"/>
          </p:nvPr>
        </p:nvSpPr>
        <p:spPr>
          <a:xfrm>
            <a:off x="5788152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1" name="Google Shape;181;p22"/>
          <p:cNvSpPr txBox="1"/>
          <p:nvPr>
            <p:ph idx="11" type="ftr"/>
          </p:nvPr>
        </p:nvSpPr>
        <p:spPr>
          <a:xfrm>
            <a:off x="301752" y="4808136"/>
            <a:ext cx="358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 rot="5400000">
            <a:off x="2844252" y="-1399500"/>
            <a:ext cx="34494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5" name="Google Shape;185;p23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6" name="Google Shape;186;p23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95" name="Google Shape;195;p24"/>
          <p:cNvCxnSpPr/>
          <p:nvPr/>
        </p:nvCxnSpPr>
        <p:spPr>
          <a:xfrm rot="5400000">
            <a:off x="4802412" y="2458686"/>
            <a:ext cx="46842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6" name="Google Shape;196;p24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934200" y="2265188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6915912" y="2257426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 rot="5400000">
            <a:off x="1398300" y="-864900"/>
            <a:ext cx="43662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0" name="Google Shape;200;p24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1" name="Google Shape;201;p24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2" name="Google Shape;202;p24"/>
          <p:cNvSpPr txBox="1"/>
          <p:nvPr>
            <p:ph type="title"/>
          </p:nvPr>
        </p:nvSpPr>
        <p:spPr>
          <a:xfrm rot="5400000">
            <a:off x="5920950" y="1699051"/>
            <a:ext cx="43887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9144000" cy="1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52400" y="957557"/>
            <a:ext cx="88332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0" name="Google Shape;60;p13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4361688" y="787893"/>
            <a:ext cx="420600" cy="3153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01752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gsa@umbc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ebviewer.collegenet.com/wv3_servlet/umbc/urd/run/wv_event.DayList?evdt=2014091500000000,evfilter=114046,ebdviewmode=gri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25live.collegenet.com/umbc/#home_my25live%5B0%5D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ctrTitle"/>
          </p:nvPr>
        </p:nvSpPr>
        <p:spPr>
          <a:xfrm>
            <a:off x="782905" y="1303829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Georgia"/>
              <a:buNone/>
            </a:pPr>
            <a:r>
              <a:rPr b="1" lang="en" sz="5000"/>
              <a:t>GSO Training </a:t>
            </a:r>
            <a:endParaRPr b="1" i="0" sz="5000" u="none" cap="none" strike="noStrik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I:\GSA\GSA\Communications Manager\GSA Logos\GSA_banner_logo 2-640x133.png"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725" y="371796"/>
            <a:ext cx="4861219" cy="101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959"/>
              <a:buFont typeface="Georgia"/>
              <a:buNone/>
            </a:pPr>
            <a:r>
              <a:rPr b="0" i="0" lang="en" sz="3959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Payments and Reimbursements</a:t>
            </a:r>
            <a:endParaRPr b="0" i="0" sz="3959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Submit post-event forms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5486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lang="en" sz="2000"/>
              <a:t>Post event form with payee information included </a:t>
            </a:r>
            <a:endParaRPr sz="2000"/>
          </a:p>
          <a:p>
            <a:pPr indent="-311150" lvl="1" marL="5486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lang="en" sz="2000"/>
              <a:t>All original, itemized receipts and invoices </a:t>
            </a:r>
            <a:endParaRPr sz="2000"/>
          </a:p>
          <a:p>
            <a:pPr indent="-3111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lang="en" sz="2000"/>
              <a:t>A </a:t>
            </a:r>
            <a:r>
              <a:rPr b="0" i="0" lang="en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flyer or e-mail advertising the event </a:t>
            </a:r>
            <a:endParaRPr sz="2000"/>
          </a:p>
          <a:p>
            <a:pPr indent="-3111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lang="en" sz="2000"/>
              <a:t>S</a:t>
            </a:r>
            <a:r>
              <a:rPr b="0" i="0" lang="en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ign-in sheet of </a:t>
            </a:r>
            <a:r>
              <a:rPr b="1" i="0" lang="en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ALL</a:t>
            </a:r>
            <a:r>
              <a:rPr b="0" i="0" lang="en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attendees </a:t>
            </a:r>
            <a:endParaRPr sz="2000"/>
          </a:p>
          <a:p>
            <a:pPr indent="-3111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Submit 25Live confirmation from scheduling </a:t>
            </a:r>
            <a:endParaRPr sz="2000"/>
          </a:p>
          <a:p>
            <a:pPr indent="-3111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○"/>
            </a:pPr>
            <a:r>
              <a:rPr lang="en" sz="2000"/>
              <a:t>If necessary: </a:t>
            </a:r>
            <a:endParaRPr sz="2000"/>
          </a:p>
          <a:p>
            <a:pPr indent="-257810" lvl="2" marL="82296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Submit Google Map directions (</a:t>
            </a:r>
            <a:r>
              <a:rPr lang="en" sz="1800">
                <a:solidFill>
                  <a:schemeClr val="dk2"/>
                </a:solidFill>
              </a:rPr>
              <a:t>mileage </a:t>
            </a: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reimbursement at $.58 per mile)</a:t>
            </a:r>
            <a:endParaRPr sz="1800">
              <a:solidFill>
                <a:schemeClr val="dk2"/>
              </a:solidFill>
            </a:endParaRPr>
          </a:p>
          <a:p>
            <a:pPr indent="-257810" lvl="2" marL="82296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If off-campus: </a:t>
            </a:r>
            <a:r>
              <a:rPr b="1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ALL</a:t>
            </a: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liability forms from all UMBC students (link</a:t>
            </a:r>
            <a:r>
              <a:rPr lang="en" sz="1800">
                <a:solidFill>
                  <a:schemeClr val="dk2"/>
                </a:solidFill>
              </a:rPr>
              <a:t> to liability forms will be in approval email, electronic signatures acceptable) </a:t>
            </a:r>
            <a:endParaRPr sz="1800">
              <a:solidFill>
                <a:schemeClr val="dk2"/>
              </a:solidFill>
            </a:endParaRPr>
          </a:p>
          <a:p>
            <a:pPr indent="0" lvl="0" marL="1143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Updates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35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795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Extravagant Expenses</a:t>
            </a:r>
            <a:endParaRPr sz="1500"/>
          </a:p>
          <a:p>
            <a:pPr indent="-28673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GSA Executive </a:t>
            </a:r>
            <a:r>
              <a:rPr lang="en" sz="1500"/>
              <a:t>Council </a:t>
            </a: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has the right to review approval of funds if the expenditures are thought to be excessive</a:t>
            </a:r>
            <a:endParaRPr sz="1500"/>
          </a:p>
          <a:p>
            <a:pPr indent="-28673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For reimbursement purposes, restaurant meals have the following per person limits:</a:t>
            </a:r>
            <a:endParaRPr sz="1500"/>
          </a:p>
          <a:p>
            <a:pPr indent="-245903" lvl="2" marL="82296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Breakfast $</a:t>
            </a:r>
            <a:r>
              <a:rPr lang="en" sz="1500"/>
              <a:t>13</a:t>
            </a:r>
            <a:endParaRPr sz="1500"/>
          </a:p>
          <a:p>
            <a:pPr indent="-245903" lvl="2" marL="82296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Lunch $1</a:t>
            </a:r>
            <a:r>
              <a:rPr lang="en" sz="1500"/>
              <a:t>5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45903" lvl="2" marL="82296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Dinner $2</a:t>
            </a:r>
            <a:r>
              <a:rPr lang="en" sz="1500"/>
              <a:t>8</a:t>
            </a:r>
            <a:endParaRPr sz="1500"/>
          </a:p>
          <a:p>
            <a:pPr indent="-28673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Estimated Attendance will be considered when approving events</a:t>
            </a:r>
            <a:endParaRPr sz="1500"/>
          </a:p>
          <a:p>
            <a:pPr indent="-234795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Out-of-State or Overnight Travel</a:t>
            </a:r>
            <a:endParaRPr sz="1500"/>
          </a:p>
          <a:p>
            <a:pPr indent="-28673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Accounting requires e-travel forms </a:t>
            </a:r>
            <a:endParaRPr sz="1500"/>
          </a:p>
          <a:p>
            <a:pPr indent="-28673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Must submit names, travel dates, departure and destination locations, and mode of transportation</a:t>
            </a:r>
            <a:endParaRPr b="0" i="0" sz="15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91484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425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Processing Your Documents 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887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Once completed and approved by Community Liaison and Executive Administrative Assistant, all reimbursements are processed </a:t>
            </a:r>
            <a:r>
              <a:rPr b="1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online  </a:t>
            </a:r>
            <a:endParaRPr sz="1800"/>
          </a:p>
          <a:p>
            <a:pPr indent="-2984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Caterers are paid directly – Send invoices to GSA  </a:t>
            </a:r>
            <a:endParaRPr sz="1800"/>
          </a:p>
          <a:p>
            <a:pPr indent="0" lvl="0" marL="1143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428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Particular Items must be shown on all paperwork</a:t>
            </a:r>
            <a:endParaRPr sz="1800"/>
          </a:p>
          <a:p>
            <a:pPr indent="-2428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Allow </a:t>
            </a:r>
            <a:r>
              <a:rPr lang="en" sz="1800"/>
              <a:t>4</a:t>
            </a: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-6 weeks for payment </a:t>
            </a:r>
            <a:endParaRPr sz="1800"/>
          </a:p>
          <a:p>
            <a:pPr indent="-2984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Delivered via check to your address OR</a:t>
            </a:r>
            <a:endParaRPr sz="1800"/>
          </a:p>
          <a:p>
            <a:pPr indent="-2984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If Direct Deposit: “State of MD- Vendor Payment</a:t>
            </a:r>
            <a:r>
              <a:rPr lang="en" sz="1800"/>
              <a:t>” </a:t>
            </a:r>
            <a:endParaRPr b="0" i="0" sz="1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4345" y="3277145"/>
            <a:ext cx="2219923" cy="13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Running your GSO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7" name="Google Shape;287;p37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7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Having regular meetings throughout the year </a:t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285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301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Reporting student issues </a:t>
            </a:r>
            <a:endParaRPr sz="1600"/>
          </a:p>
          <a:p>
            <a:pPr indent="-1285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301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Contact with students, GPDs and GPCs </a:t>
            </a:r>
            <a:endParaRPr sz="1600"/>
          </a:p>
          <a:p>
            <a:pPr indent="-1285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301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Advertising your events and services </a:t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74320" marR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301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n" sz="1600"/>
              <a:t>Collaborating on events/initiatives with other departments or GSOs </a:t>
            </a:r>
            <a:endParaRPr sz="1600"/>
          </a:p>
          <a:p>
            <a:pPr indent="-1285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301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Any questions/concerns/ideas?</a:t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Contact Info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lang="en" sz="2000"/>
              <a:t>Zane Poffenberger</a:t>
            </a:r>
            <a:endParaRPr sz="2000"/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GSA  Community Liaison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lang="en" sz="2000"/>
              <a:t>zpoff2@umbc.edu</a:t>
            </a:r>
            <a:endParaRPr sz="2000"/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0" i="0" lang="en" sz="15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gsa@umbc.edu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(In subject line include “Attn: </a:t>
            </a:r>
            <a:r>
              <a:rPr lang="en" sz="1500"/>
              <a:t>Zane</a:t>
            </a: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/Community Liaison”)</a:t>
            </a:r>
            <a:endParaRPr sz="1500"/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GSA Office Hours</a:t>
            </a:r>
            <a:endParaRPr sz="1500"/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Monday- Thursday</a:t>
            </a:r>
            <a:r>
              <a:rPr b="1" i="0" lang="en" sz="15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endParaRPr sz="1500"/>
          </a:p>
          <a:p>
            <a:pPr indent="0" lvl="0" marL="114300" marR="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9:00a.m.- 4:00 p.m.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1" lang="en" sz="1500"/>
              <a:t>410-455-2773</a:t>
            </a:r>
            <a:endParaRPr b="1" sz="1500"/>
          </a:p>
          <a:p>
            <a:pPr indent="0" lvl="0" marL="114300" rtl="0" algn="ctr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t/>
            </a:r>
            <a:endParaRPr sz="1500"/>
          </a:p>
          <a:p>
            <a:pPr indent="0" lvl="0" marL="114300" marR="0" rtl="0" algn="ctr">
              <a:lnSpc>
                <a:spcPct val="8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None/>
            </a:pPr>
            <a:r>
              <a:rPr b="1" i="0" lang="en" sz="13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* The GSA Community Liaison will be in on Mondays</a:t>
            </a:r>
            <a:r>
              <a:rPr b="1" lang="en" sz="1300">
                <a:solidFill>
                  <a:srgbClr val="FF0000"/>
                </a:solidFill>
              </a:rPr>
              <a:t> and </a:t>
            </a:r>
            <a:r>
              <a:rPr b="1" i="0" lang="en" sz="13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Wednesdays and availa</a:t>
            </a:r>
            <a:r>
              <a:rPr b="1" lang="en" sz="1300">
                <a:solidFill>
                  <a:srgbClr val="FF0000"/>
                </a:solidFill>
              </a:rPr>
              <a:t>ble via email on Thursdays. </a:t>
            </a:r>
            <a:r>
              <a:rPr b="1" i="0" lang="en" sz="13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Feel free to schedule a specific time and day to meet.</a:t>
            </a:r>
            <a:endParaRPr b="1" i="0" sz="13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301752" y="1143000"/>
            <a:ext cx="4040100" cy="5496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b="1" i="0" lang="en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GSA Executive Council</a:t>
            </a:r>
            <a:endParaRPr b="1" i="0" sz="2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26"/>
          <p:cNvSpPr txBox="1"/>
          <p:nvPr>
            <p:ph idx="2" type="body"/>
          </p:nvPr>
        </p:nvSpPr>
        <p:spPr>
          <a:xfrm>
            <a:off x="4702318" y="1143000"/>
            <a:ext cx="4352700" cy="5514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Office of Graduate Student Life</a:t>
            </a:r>
            <a:endParaRPr b="1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6"/>
          <p:cNvSpPr txBox="1"/>
          <p:nvPr>
            <p:ph idx="3" type="body"/>
          </p:nvPr>
        </p:nvSpPr>
        <p:spPr>
          <a:xfrm>
            <a:off x="1034535" y="1890229"/>
            <a:ext cx="3452400" cy="23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887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Elected by the Senate</a:t>
            </a:r>
            <a:endParaRPr sz="1800"/>
          </a:p>
          <a:p>
            <a:pPr indent="-361950" lvl="1" marL="54864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President</a:t>
            </a:r>
            <a:endParaRPr sz="1800"/>
          </a:p>
          <a:p>
            <a:pPr indent="-361950" lvl="1" marL="54864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Vice President</a:t>
            </a:r>
            <a:endParaRPr sz="1800"/>
          </a:p>
          <a:p>
            <a:pPr indent="-361950" lvl="1" marL="54864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Treasurer</a:t>
            </a:r>
            <a:endParaRPr sz="1800"/>
          </a:p>
          <a:p>
            <a:pPr indent="-361950" lvl="1" marL="54864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Historian</a:t>
            </a:r>
            <a:endParaRPr sz="1800"/>
          </a:p>
          <a:p>
            <a:pPr indent="-336550" lvl="1" marL="54864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Standing Committee Chairs</a:t>
            </a:r>
            <a:r>
              <a:rPr b="0" i="0" lang="en" sz="1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/>
          </a:p>
          <a:p>
            <a:pPr indent="-197167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26"/>
          <p:cNvSpPr txBox="1"/>
          <p:nvPr>
            <p:ph idx="4" type="body"/>
          </p:nvPr>
        </p:nvSpPr>
        <p:spPr>
          <a:xfrm>
            <a:off x="4785348" y="1991025"/>
            <a:ext cx="3893400" cy="23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2887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Graduate Assistants</a:t>
            </a:r>
            <a:endParaRPr sz="1800"/>
          </a:p>
          <a:p>
            <a:pPr indent="-3619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Community Liaison</a:t>
            </a:r>
            <a:endParaRPr sz="1800"/>
          </a:p>
          <a:p>
            <a:pPr indent="-3619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Communications Manager</a:t>
            </a:r>
            <a:endParaRPr sz="1800"/>
          </a:p>
          <a:p>
            <a:pPr indent="-36195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Writing Advisor</a:t>
            </a:r>
            <a:endParaRPr b="0" i="0" sz="1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What is the GSA?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200082" y="4030396"/>
            <a:ext cx="58779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GSA Executive Administrative Assistant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Advises Executive 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Supervises the OGSL Staff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I:\GSA\GSA\Communications Manager\GSA Logos\GSA_badge_initial_logo-1024x1017.png"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8446" y="3561424"/>
            <a:ext cx="990306" cy="98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GSA Senate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Char char="•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Meets monthly: </a:t>
            </a:r>
            <a:r>
              <a:rPr lang="en"/>
              <a:t>Second week </a:t>
            </a: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Every Month </a:t>
            </a:r>
            <a:endParaRPr/>
          </a:p>
          <a:p>
            <a:pPr indent="-34290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Char char="•"/>
            </a:pPr>
            <a:r>
              <a:rPr lang="en"/>
              <a:t>16 </a:t>
            </a: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Senators</a:t>
            </a:r>
            <a:r>
              <a:rPr lang="en"/>
              <a:t> made from 4 groups:  </a:t>
            </a:r>
            <a:endParaRPr/>
          </a:p>
          <a:p>
            <a:pPr indent="-342900" lvl="1" marL="800100" marR="0" rtl="0" algn="l"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Arial"/>
              <a:buChar char="•"/>
            </a:pPr>
            <a:r>
              <a:rPr lang="en"/>
              <a:t>CAHSS (College of Arts, Humanities and Social Sciences) </a:t>
            </a:r>
            <a:endParaRPr/>
          </a:p>
          <a:p>
            <a:pPr indent="-342900" lvl="1" marL="800100" marR="0" rtl="0" algn="l"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Arial"/>
              <a:buChar char="•"/>
            </a:pPr>
            <a:r>
              <a:rPr lang="en"/>
              <a:t>COEIT (College of Engineering and Information Technology) </a:t>
            </a:r>
            <a:endParaRPr/>
          </a:p>
          <a:p>
            <a:pPr indent="-342900" lvl="1" marL="800100" marR="0" rtl="0" algn="l"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Arial"/>
              <a:buChar char="•"/>
            </a:pPr>
            <a:r>
              <a:rPr lang="en"/>
              <a:t>CNMS (College of Natural and Mathematical Sciences) </a:t>
            </a:r>
            <a:endParaRPr/>
          </a:p>
          <a:p>
            <a:pPr indent="-342900" lvl="1" marL="800100" marR="0" rtl="0" algn="l"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Arial"/>
              <a:buChar char="•"/>
            </a:pPr>
            <a:r>
              <a:rPr lang="en"/>
              <a:t>Non-Academic (cultural, professional development and other non-academically inclined GSOs) </a:t>
            </a:r>
            <a:endParaRPr/>
          </a:p>
          <a:p>
            <a:pPr indent="-34290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Char char="•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Votes on GSA policies, budgets, and programs</a:t>
            </a:r>
            <a:endParaRPr/>
          </a:p>
          <a:p>
            <a:pPr indent="-204787" lvl="0" marL="502919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959"/>
              <a:buFont typeface="Georgia"/>
              <a:buNone/>
            </a:pPr>
            <a:r>
              <a:rPr b="0" i="0" lang="en" sz="3959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Graduate Student Organizations</a:t>
            </a:r>
            <a:endParaRPr b="0" i="0" sz="3959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67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Established in the GSA Constitution, By-Laws and PoP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567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Funded in the GSA budget, which comes from graduate student fees</a:t>
            </a:r>
            <a:endParaRPr sz="2400"/>
          </a:p>
          <a:p>
            <a:pPr indent="-349567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GSOs can be </a:t>
            </a:r>
            <a:r>
              <a:rPr lang="en" sz="2400"/>
              <a:t>formed at any time </a:t>
            </a:r>
            <a:endParaRPr sz="2400"/>
          </a:p>
          <a:p>
            <a:pPr indent="-349567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GSOs must</a:t>
            </a:r>
            <a:r>
              <a:rPr lang="en" sz="2400"/>
              <a:t> register </a:t>
            </a:r>
            <a:r>
              <a:rPr b="0" i="0" lang="en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each year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567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/>
              <a:t>New policy: GSOs are not required to attend GSA Senate meetings </a:t>
            </a:r>
            <a:endParaRPr sz="2400"/>
          </a:p>
          <a:p>
            <a:pPr indent="-197167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5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POLICY INFORMATION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301750" y="1145274"/>
            <a:ext cx="8503800" cy="3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7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GSOs</a:t>
            </a:r>
            <a:r>
              <a:rPr lang="en" sz="2100"/>
              <a:t> (who have not been newly created) </a:t>
            </a: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must be registered by September 20th</a:t>
            </a:r>
            <a:r>
              <a:rPr lang="en" sz="2100"/>
              <a:t> to be eligible for funding for the 2021-2022 academic year </a:t>
            </a:r>
            <a:endParaRPr sz="2100"/>
          </a:p>
          <a:p>
            <a:pPr indent="-26193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lang="en" sz="2100"/>
              <a:t>All funding will be reviewed and approved by the Grants Review Panel</a:t>
            </a:r>
            <a:endParaRPr sz="2100"/>
          </a:p>
          <a:p>
            <a:pPr indent="-26193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</a:t>
            </a:r>
            <a:r>
              <a:rPr lang="en" sz="2100"/>
              <a:t>request funding, </a:t>
            </a: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fill out an Allocation Request form and the Community Liaison will be in touch with you regarding your approval</a:t>
            </a:r>
            <a:endParaRPr sz="2100"/>
          </a:p>
          <a:p>
            <a:pPr indent="-26193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total GSO budget for </a:t>
            </a:r>
            <a:r>
              <a:rPr lang="en" sz="2100"/>
              <a:t>FY 22</a:t>
            </a: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is $</a:t>
            </a:r>
            <a:r>
              <a:rPr lang="en" sz="2100"/>
              <a:t>20</a:t>
            </a:r>
            <a:r>
              <a:rPr b="0" i="0" lang="en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,000 for all active GSOs</a:t>
            </a:r>
            <a:endParaRPr b="0" i="0" sz="21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Three Steps for Success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Stay Active and Recognized!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Event Approval and Planning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Payments and Reimbursement</a:t>
            </a:r>
            <a:endParaRPr/>
          </a:p>
          <a:p>
            <a:pPr indent="-311467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467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467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467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467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Stay Active and Recognized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31"/>
          <p:cNvSpPr txBox="1"/>
          <p:nvPr>
            <p:ph idx="1" type="body"/>
          </p:nvPr>
        </p:nvSpPr>
        <p:spPr>
          <a:xfrm>
            <a:off x="457199" y="1200150"/>
            <a:ext cx="7942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b="1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you have not, please complete the online registration form </a:t>
            </a:r>
            <a:endParaRPr/>
          </a:p>
          <a:p>
            <a:pPr indent="-5080" lvl="1" marL="41148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"/>
              <a:t>Apply for funding via Allocation Request Forms </a:t>
            </a:r>
            <a:endParaRPr/>
          </a:p>
          <a:p>
            <a:pPr indent="-128587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Share GSA information at GSO meetings and events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Approval and Planning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301752" y="1195597"/>
            <a:ext cx="85038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rPr b="0" i="1" lang="en" sz="22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Check out our Event planning Page for more info!</a:t>
            </a:r>
            <a:r>
              <a:rPr b="0" i="0" lang="en" sz="22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2295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1"/>
              <a:buFont typeface="Noto Sans Symbols"/>
              <a:buNone/>
            </a:pPr>
            <a:r>
              <a:t/>
            </a:r>
            <a:endParaRPr sz="2295"/>
          </a:p>
          <a:p>
            <a:pPr indent="-245696" lvl="0" marL="274320" marR="0" rtl="0" algn="l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Submit an allocation request form online</a:t>
            </a:r>
            <a:endParaRPr sz="1500"/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Approval will be emailed to you </a:t>
            </a:r>
            <a:r>
              <a:rPr lang="en" sz="1500"/>
              <a:t>after your request is approved by the GRP </a:t>
            </a:r>
            <a:endParaRPr sz="1500"/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lang="en" sz="1500"/>
              <a:t>Must have approval for your event before you submit for reimbursement </a:t>
            </a:r>
            <a:endParaRPr sz="1500"/>
          </a:p>
          <a:p>
            <a:pPr indent="274320" lvl="0" marL="27432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45696" lvl="0" marL="274320" marR="0" rtl="0" algn="l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Plan your event</a:t>
            </a:r>
            <a:endParaRPr sz="1500"/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Arrange to make purchases for events (you can be reimbursed)  </a:t>
            </a:r>
            <a:endParaRPr sz="1500"/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Submit liability forms</a:t>
            </a:r>
            <a:r>
              <a:rPr lang="en" sz="1500"/>
              <a:t> if your event is </a:t>
            </a: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off-campus </a:t>
            </a:r>
            <a:endParaRPr sz="1500"/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Contact a caterer if needed </a:t>
            </a:r>
            <a:endParaRPr b="0" i="0" sz="15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406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Reserve Space in 25Live</a:t>
            </a:r>
            <a:endParaRPr sz="1500"/>
          </a:p>
          <a:p>
            <a:pPr indent="-253047" lvl="2" marL="82296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</a:pPr>
            <a:r>
              <a:rPr b="0" i="0" lang="en" sz="15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Put in a Request</a:t>
            </a: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(only </a:t>
            </a:r>
            <a:r>
              <a:rPr lang="en" sz="1500"/>
              <a:t>2 contacts from each group will </a:t>
            </a: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access)</a:t>
            </a:r>
            <a:endParaRPr sz="1500"/>
          </a:p>
          <a:p>
            <a:pPr indent="-253047" lvl="2" marL="82296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requests must be set up through 25Live </a:t>
            </a: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 LEAST </a:t>
            </a:r>
            <a:r>
              <a:rPr b="1" lang="en" sz="1500"/>
              <a:t>3</a:t>
            </a: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DAYS IN ADVANCE  </a:t>
            </a:r>
            <a:endParaRPr sz="1500"/>
          </a:p>
          <a:p>
            <a:pPr indent="-198818" lvl="1" marL="54864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2"/>
              </a:buClr>
              <a:buSzPts val="1309"/>
              <a:buFont typeface="Noto Sans Symbols"/>
              <a:buNone/>
            </a:pPr>
            <a:r>
              <a:t/>
            </a:r>
            <a:endParaRPr b="0" i="0" sz="187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457200" y="200277"/>
            <a:ext cx="76200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" sz="33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25Live Online Scheduler </a:t>
            </a:r>
            <a:endParaRPr b="0" i="0" sz="3300" u="none" cap="none" strike="noStrik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165887" y="1162943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4779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in using your myUMBC information 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49529" lvl="0" marL="274320" marR="0" rtl="0" algn="l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1965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44779" lvl="0" marL="274320" marR="0" rtl="0" algn="l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an Event </a:t>
            </a:r>
            <a:endParaRPr sz="1500"/>
          </a:p>
          <a:p>
            <a:pPr indent="-286734" lvl="1" marL="54864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Search for your GSO or Program name </a:t>
            </a:r>
            <a:endParaRPr sz="1500"/>
          </a:p>
          <a:p>
            <a:pPr indent="-286734" lvl="1" marL="54864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When prompted for a chart string number, write “GSA sponsored event” </a:t>
            </a:r>
            <a:endParaRPr b="0" i="0" sz="15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1965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44779" lvl="0" marL="274320" marR="0" rtl="0" algn="l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Scheduling will email confirmation to your UMBC email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deanna5\Desktop\25live.PNG" id="262" name="Google Shape;2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975" y="1407262"/>
            <a:ext cx="4219226" cy="29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