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12192000"/>
  <p:notesSz cx="6858000" cy="9144000"/>
  <p:embeddedFontLst>
    <p:embeddedFont>
      <p:font typeface="Helvetica Neue"/>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8" roundtripDataSignature="AMtx7miU9TkvNp0qMi4dOkFj9NHbv7YJR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font" Target="fonts/HelveticaNeue-bold.fntdata"/><Relationship Id="rId14" Type="http://schemas.openxmlformats.org/officeDocument/2006/relationships/font" Target="fonts/HelveticaNeue-regular.fntdata"/><Relationship Id="rId17" Type="http://schemas.openxmlformats.org/officeDocument/2006/relationships/font" Target="fonts/HelveticaNeue-boldItalic.fntdata"/><Relationship Id="rId16" Type="http://schemas.openxmlformats.org/officeDocument/2006/relationships/font" Target="fonts/HelveticaNeue-italic.fntdata"/><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mgaleg.maryland.gov/2020RS/fnotes/bil_0008/sb0658.pdf" TargetMode="External"/><Relationship Id="rId3" Type="http://schemas.openxmlformats.org/officeDocument/2006/relationships/hyperlink" Target="https://docs.google.com/document/d/1yfdMf_W2hUh8mByXN1RpFV4ziY1wAQXZswtmZvw2VMA/edit?usp=sharing"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mgaleg.maryland.gov/mgawebsite/Legislation/Details/sb0521?ys=2021RS" TargetMode="External"/><Relationship Id="rId3" Type="http://schemas.openxmlformats.org/officeDocument/2006/relationships/hyperlink" Target="https://docs.google.com/presentation/d/1BS5Pr7IzNV4uspv1Ltyh8jvbcby_TMQX/edit#slide=id.p1" TargetMode="External"/></Relationships>
</file>

<file path=ppt/notesSlides/_rels/notesSlide6.xml.rels><?xml version="1.0" encoding="UTF-8" standalone="yes"?><Relationships xmlns="http://schemas.openxmlformats.org/package/2006/relationships"><Relationship Id="rId11" Type="http://schemas.openxmlformats.org/officeDocument/2006/relationships/hyperlink" Target="https://href.li/?https://isc.uw.edu/your-pay-taxes/withholding/" TargetMode="External"/><Relationship Id="rId10" Type="http://schemas.openxmlformats.org/officeDocument/2006/relationships/hyperlink" Target="https://href.li/?http://www.montana.edu/hr/HireAppoint.html" TargetMode="External"/><Relationship Id="rId13" Type="http://schemas.openxmlformats.org/officeDocument/2006/relationships/hyperlink" Target="https://href.li/?https://hr.uiowa.edu/pay/payroll-services/tax-information/student-fica-information" TargetMode="External"/><Relationship Id="rId12" Type="http://schemas.openxmlformats.org/officeDocument/2006/relationships/hyperlink" Target="https://href.li/?https://ba.uoregon.edu/payroll/student-fica-exemption" TargetMode="External"/><Relationship Id="rId1" Type="http://schemas.openxmlformats.org/officeDocument/2006/relationships/notesMaster" Target="../notesMasters/notesMaster1.xml"/><Relationship Id="rId2" Type="http://schemas.openxmlformats.org/officeDocument/2006/relationships/hyperlink" Target="https://href.li/?https://hr.ufl.edu/working-at-uf/current-employees/temporary-employment-ops/" TargetMode="External"/><Relationship Id="rId3" Type="http://schemas.openxmlformats.org/officeDocument/2006/relationships/hyperlink" Target="https://href.li/?http://finance.umich.edu/finops/payroll/tax/studentemployeesficaexemption" TargetMode="External"/><Relationship Id="rId4" Type="http://schemas.openxmlformats.org/officeDocument/2006/relationships/hyperlink" Target="https://href.li/?https://www.temple.edu/hr/departments/payroll/payrolltaxinfo.htm" TargetMode="External"/><Relationship Id="rId9" Type="http://schemas.openxmlformats.org/officeDocument/2006/relationships/hyperlink" Target="https://href.li/?https://studentjobs.siu.edu/_common/documents/student_emply-handbook-rev032719.pdf" TargetMode="External"/><Relationship Id="rId15" Type="http://schemas.openxmlformats.org/officeDocument/2006/relationships/hyperlink" Target="https://href.li/?https://uco.rutgers.edu/tax-services/student-worker-tax-exemptions" TargetMode="External"/><Relationship Id="rId14" Type="http://schemas.openxmlformats.org/officeDocument/2006/relationships/hyperlink" Target="https://href.li/?https://www.wisconsin.edu/uw-policies/uw-system-administrative-policies/student-fica-exemptions/" TargetMode="External"/><Relationship Id="rId16" Type="http://schemas.openxmlformats.org/officeDocument/2006/relationships/hyperlink" Target="https://href.li/?https://www.csus.edu/graduate-studies/unit-11/_internal/_documents/graduateassistantemploymentpolicy.pdf" TargetMode="External"/><Relationship Id="rId5" Type="http://schemas.openxmlformats.org/officeDocument/2006/relationships/hyperlink" Target="https://href.li/?https://grad.ucsd.edu/financial/employment/benefits/student-fica.html" TargetMode="External"/><Relationship Id="rId6" Type="http://schemas.openxmlformats.org/officeDocument/2006/relationships/hyperlink" Target="https://href.li/?https://fa.oregonstate.edu/pay-manual/200-payment-student-employees/201-oregon-state-university-student-employees" TargetMode="External"/><Relationship Id="rId7" Type="http://schemas.openxmlformats.org/officeDocument/2006/relationships/hyperlink" Target="https://href.li/?http://ctlr.msu.edu/COPayroll/Fringes.aspx" TargetMode="External"/><Relationship Id="rId8" Type="http://schemas.openxmlformats.org/officeDocument/2006/relationships/hyperlink" Target="https://href.li/?https://www.obfs.uillinois.edu/payroll/tax-information/fica/student-employee-exception/"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https://gsa.umbc.edu/meet-confer/</a:t>
            </a:r>
            <a:endParaRPr/>
          </a:p>
        </p:txBody>
      </p:sp>
      <p:sp>
        <p:nvSpPr>
          <p:cNvPr id="102" name="Google Shape;10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In discussing this bill - we are NOT lawyers. This is our analysis and based on our </a:t>
            </a:r>
            <a:r>
              <a:rPr lang="en-US"/>
              <a:t>evaluation</a:t>
            </a:r>
            <a:r>
              <a:rPr lang="en-US"/>
              <a:t> of multiple sources.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u="sng">
                <a:solidFill>
                  <a:schemeClr val="hlink"/>
                </a:solidFill>
                <a:hlinkClick r:id="rId2"/>
              </a:rPr>
              <a:t>https://mgaleg.maryland.gov/2020RS/fnotes/bil_0008/sb0658.pdf</a:t>
            </a:r>
            <a:r>
              <a:rPr lang="en-US"/>
              <a:t> - policy and fiscal analysis of last year’s bill</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u="sng">
                <a:solidFill>
                  <a:schemeClr val="hlink"/>
                </a:solidFill>
                <a:hlinkClick r:id="rId3"/>
              </a:rPr>
              <a:t>https://docs.google.com/document/d/1yfdMf_W2hUh8mByXN1RpFV4ziY1wAQXZswtmZvw2VMA/edit?usp=sharing</a:t>
            </a:r>
            <a:r>
              <a:rPr lang="en-US"/>
              <a:t> for GAs at other USM institutions</a:t>
            </a:r>
            <a:endParaRPr/>
          </a:p>
        </p:txBody>
      </p:sp>
      <p:sp>
        <p:nvSpPr>
          <p:cNvPr id="121" name="Google Shape;12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Send link to the Senate Bill on this slide - </a:t>
            </a:r>
            <a:r>
              <a:rPr lang="en-US" u="sng">
                <a:solidFill>
                  <a:schemeClr val="hlink"/>
                </a:solidFill>
                <a:hlinkClick r:id="rId2"/>
              </a:rPr>
              <a:t>http://mgaleg.maryland.gov/mgawebsite/Legislation/Details/sb0521?ys=2021RS</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 USM translation - </a:t>
            </a:r>
            <a:r>
              <a:rPr lang="en-US" u="sng">
                <a:solidFill>
                  <a:schemeClr val="hlink"/>
                </a:solidFill>
                <a:latin typeface="Calibri"/>
                <a:ea typeface="Calibri"/>
                <a:cs typeface="Calibri"/>
                <a:sym typeface="Calibri"/>
                <a:hlinkClick r:id="rId3"/>
              </a:rPr>
              <a:t>https://docs.google.com/presentation/d/1BS5Pr7IzNV4uspv1Ltyh8jvbcby_TMQX/edit#slide=id.p1</a:t>
            </a:r>
            <a:endParaRPr>
              <a:solidFill>
                <a:schemeClr val="dk1"/>
              </a:solidFill>
              <a:latin typeface="Calibri"/>
              <a:ea typeface="Calibri"/>
              <a:cs typeface="Calibri"/>
              <a:sym typeface="Calibri"/>
            </a:endParaRPr>
          </a:p>
          <a:p>
            <a:pPr indent="0" lvl="0" marL="0" rtl="0" algn="l">
              <a:spcBef>
                <a:spcPts val="0"/>
              </a:spcBef>
              <a:spcAft>
                <a:spcPts val="0"/>
              </a:spcAft>
              <a:buNone/>
            </a:pPr>
            <a:r>
              <a:t/>
            </a:r>
            <a:endParaRPr>
              <a:solidFill>
                <a:schemeClr val="dk1"/>
              </a:solidFill>
              <a:latin typeface="Calibri"/>
              <a:ea typeface="Calibri"/>
              <a:cs typeface="Calibri"/>
              <a:sym typeface="Calibri"/>
            </a:endParaRPr>
          </a:p>
          <a:p>
            <a:pPr indent="0" lvl="0" marL="0" rtl="0" algn="l">
              <a:spcBef>
                <a:spcPts val="0"/>
              </a:spcBef>
              <a:spcAft>
                <a:spcPts val="0"/>
              </a:spcAft>
              <a:buNone/>
            </a:pPr>
            <a:r>
              <a:rPr lang="en-US">
                <a:solidFill>
                  <a:srgbClr val="222222"/>
                </a:solidFill>
                <a:highlight>
                  <a:srgbClr val="FFFFFF"/>
                </a:highlight>
              </a:rPr>
              <a:t>With collective bargaining rights comes the right to have the protection real, enforceable contracts, the right to petition the Higher Education Ombudsman, and the ability to advocate for basic workplace conditions befitting professionals (from Simon Sheaff and I am the Vice President of Legislative Affairs for the Graduate Student Government at the University of Maryland - College Park)</a:t>
            </a:r>
            <a:endParaRPr>
              <a:solidFill>
                <a:schemeClr val="dk1"/>
              </a:solidFill>
              <a:latin typeface="Calibri"/>
              <a:ea typeface="Calibri"/>
              <a:cs typeface="Calibri"/>
              <a:sym typeface="Calibri"/>
            </a:endParaRPr>
          </a:p>
        </p:txBody>
      </p:sp>
      <p:sp>
        <p:nvSpPr>
          <p:cNvPr id="128" name="Google Shape;12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Re: FICA </a:t>
            </a:r>
            <a:r>
              <a:rPr lang="en-US" sz="1150">
                <a:solidFill>
                  <a:srgbClr val="444444"/>
                </a:solidFill>
                <a:highlight>
                  <a:srgbClr val="FFFFFF"/>
                </a:highlight>
                <a:latin typeface="Helvetica Neue"/>
                <a:ea typeface="Helvetica Neue"/>
                <a:cs typeface="Helvetica Neue"/>
                <a:sym typeface="Helvetica Neue"/>
              </a:rPr>
              <a:t>The determining factor of FICA status is completely about how many credits a student is enrolled for, and not their right to collectively bargain or otherwise. Unionizing has not resulted in graduate assistants being subject to FICA taxes at any university. This is reflected in the FICA policies at any number of institutions at which graduate workers have collective bargaining rights: </a:t>
            </a:r>
            <a:r>
              <a:rPr lang="en-US" sz="1150" u="sng">
                <a:solidFill>
                  <a:schemeClr val="hlink"/>
                </a:solidFill>
                <a:highlight>
                  <a:srgbClr val="FFFFFF"/>
                </a:highlight>
                <a:latin typeface="Helvetica Neue"/>
                <a:ea typeface="Helvetica Neue"/>
                <a:cs typeface="Helvetica Neue"/>
                <a:sym typeface="Helvetica Neue"/>
                <a:hlinkClick r:id="rId2"/>
              </a:rPr>
              <a:t>University of Florida</a:t>
            </a:r>
            <a:r>
              <a:rPr lang="en-US" sz="1150">
                <a:solidFill>
                  <a:srgbClr val="444444"/>
                </a:solidFill>
                <a:highlight>
                  <a:srgbClr val="FFFFFF"/>
                </a:highlight>
                <a:latin typeface="Helvetica Neue"/>
                <a:ea typeface="Helvetica Neue"/>
                <a:cs typeface="Helvetica Neue"/>
                <a:sym typeface="Helvetica Neue"/>
              </a:rPr>
              <a:t>, </a:t>
            </a:r>
            <a:r>
              <a:rPr lang="en-US" sz="1150" u="sng">
                <a:solidFill>
                  <a:schemeClr val="hlink"/>
                </a:solidFill>
                <a:highlight>
                  <a:srgbClr val="FFFFFF"/>
                </a:highlight>
                <a:latin typeface="Helvetica Neue"/>
                <a:ea typeface="Helvetica Neue"/>
                <a:cs typeface="Helvetica Neue"/>
                <a:sym typeface="Helvetica Neue"/>
                <a:hlinkClick r:id="rId3"/>
              </a:rPr>
              <a:t>University of Michigan</a:t>
            </a:r>
            <a:r>
              <a:rPr lang="en-US" sz="1150">
                <a:solidFill>
                  <a:srgbClr val="444444"/>
                </a:solidFill>
                <a:highlight>
                  <a:srgbClr val="FFFFFF"/>
                </a:highlight>
                <a:latin typeface="Helvetica Neue"/>
                <a:ea typeface="Helvetica Neue"/>
                <a:cs typeface="Helvetica Neue"/>
                <a:sym typeface="Helvetica Neue"/>
              </a:rPr>
              <a:t>, </a:t>
            </a:r>
            <a:r>
              <a:rPr lang="en-US" sz="1150" u="sng">
                <a:solidFill>
                  <a:schemeClr val="hlink"/>
                </a:solidFill>
                <a:highlight>
                  <a:srgbClr val="FFFFFF"/>
                </a:highlight>
                <a:latin typeface="Helvetica Neue"/>
                <a:ea typeface="Helvetica Neue"/>
                <a:cs typeface="Helvetica Neue"/>
                <a:sym typeface="Helvetica Neue"/>
                <a:hlinkClick r:id="rId4"/>
              </a:rPr>
              <a:t>Temple University</a:t>
            </a:r>
            <a:r>
              <a:rPr lang="en-US" sz="1150">
                <a:solidFill>
                  <a:srgbClr val="444444"/>
                </a:solidFill>
                <a:highlight>
                  <a:srgbClr val="FFFFFF"/>
                </a:highlight>
                <a:latin typeface="Helvetica Neue"/>
                <a:ea typeface="Helvetica Neue"/>
                <a:cs typeface="Helvetica Neue"/>
                <a:sym typeface="Helvetica Neue"/>
              </a:rPr>
              <a:t>, </a:t>
            </a:r>
            <a:r>
              <a:rPr lang="en-US" sz="1150" u="sng">
                <a:solidFill>
                  <a:schemeClr val="hlink"/>
                </a:solidFill>
                <a:highlight>
                  <a:srgbClr val="FFFFFF"/>
                </a:highlight>
                <a:latin typeface="Helvetica Neue"/>
                <a:ea typeface="Helvetica Neue"/>
                <a:cs typeface="Helvetica Neue"/>
                <a:sym typeface="Helvetica Neue"/>
                <a:hlinkClick r:id="rId5"/>
              </a:rPr>
              <a:t>University of California</a:t>
            </a:r>
            <a:r>
              <a:rPr lang="en-US" sz="1150">
                <a:solidFill>
                  <a:srgbClr val="444444"/>
                </a:solidFill>
                <a:highlight>
                  <a:srgbClr val="FFFFFF"/>
                </a:highlight>
                <a:latin typeface="Helvetica Neue"/>
                <a:ea typeface="Helvetica Neue"/>
                <a:cs typeface="Helvetica Neue"/>
                <a:sym typeface="Helvetica Neue"/>
              </a:rPr>
              <a:t>, </a:t>
            </a:r>
            <a:r>
              <a:rPr lang="en-US" sz="1150" u="sng">
                <a:solidFill>
                  <a:schemeClr val="hlink"/>
                </a:solidFill>
                <a:highlight>
                  <a:srgbClr val="FFFFFF"/>
                </a:highlight>
                <a:latin typeface="Helvetica Neue"/>
                <a:ea typeface="Helvetica Neue"/>
                <a:cs typeface="Helvetica Neue"/>
                <a:sym typeface="Helvetica Neue"/>
                <a:hlinkClick r:id="rId6"/>
              </a:rPr>
              <a:t>Oregon State University</a:t>
            </a:r>
            <a:r>
              <a:rPr lang="en-US" sz="1150">
                <a:solidFill>
                  <a:srgbClr val="444444"/>
                </a:solidFill>
                <a:highlight>
                  <a:srgbClr val="FFFFFF"/>
                </a:highlight>
                <a:latin typeface="Helvetica Neue"/>
                <a:ea typeface="Helvetica Neue"/>
                <a:cs typeface="Helvetica Neue"/>
                <a:sym typeface="Helvetica Neue"/>
              </a:rPr>
              <a:t>, </a:t>
            </a:r>
            <a:r>
              <a:rPr lang="en-US" sz="1150" u="sng">
                <a:solidFill>
                  <a:schemeClr val="hlink"/>
                </a:solidFill>
                <a:highlight>
                  <a:srgbClr val="FFFFFF"/>
                </a:highlight>
                <a:latin typeface="Helvetica Neue"/>
                <a:ea typeface="Helvetica Neue"/>
                <a:cs typeface="Helvetica Neue"/>
                <a:sym typeface="Helvetica Neue"/>
                <a:hlinkClick r:id="rId7"/>
              </a:rPr>
              <a:t>Michigan State University</a:t>
            </a:r>
            <a:r>
              <a:rPr lang="en-US" sz="1150">
                <a:solidFill>
                  <a:srgbClr val="444444"/>
                </a:solidFill>
                <a:highlight>
                  <a:srgbClr val="FFFFFF"/>
                </a:highlight>
                <a:latin typeface="Helvetica Neue"/>
                <a:ea typeface="Helvetica Neue"/>
                <a:cs typeface="Helvetica Neue"/>
                <a:sym typeface="Helvetica Neue"/>
              </a:rPr>
              <a:t>, </a:t>
            </a:r>
            <a:r>
              <a:rPr lang="en-US" sz="1150" u="sng">
                <a:solidFill>
                  <a:schemeClr val="hlink"/>
                </a:solidFill>
                <a:highlight>
                  <a:srgbClr val="FFFFFF"/>
                </a:highlight>
                <a:latin typeface="Helvetica Neue"/>
                <a:ea typeface="Helvetica Neue"/>
                <a:cs typeface="Helvetica Neue"/>
                <a:sym typeface="Helvetica Neue"/>
                <a:hlinkClick r:id="rId8"/>
              </a:rPr>
              <a:t>University of Illinois System</a:t>
            </a:r>
            <a:r>
              <a:rPr lang="en-US" sz="1150">
                <a:solidFill>
                  <a:srgbClr val="444444"/>
                </a:solidFill>
                <a:highlight>
                  <a:srgbClr val="FFFFFF"/>
                </a:highlight>
                <a:latin typeface="Helvetica Neue"/>
                <a:ea typeface="Helvetica Neue"/>
                <a:cs typeface="Helvetica Neue"/>
                <a:sym typeface="Helvetica Neue"/>
              </a:rPr>
              <a:t>, </a:t>
            </a:r>
            <a:r>
              <a:rPr lang="en-US" sz="1150" u="sng">
                <a:solidFill>
                  <a:schemeClr val="hlink"/>
                </a:solidFill>
                <a:highlight>
                  <a:srgbClr val="FFFFFF"/>
                </a:highlight>
                <a:latin typeface="Helvetica Neue"/>
                <a:ea typeface="Helvetica Neue"/>
                <a:cs typeface="Helvetica Neue"/>
                <a:sym typeface="Helvetica Neue"/>
                <a:hlinkClick r:id="rId9"/>
              </a:rPr>
              <a:t>Southern Illinois University</a:t>
            </a:r>
            <a:r>
              <a:rPr lang="en-US" sz="1150">
                <a:solidFill>
                  <a:srgbClr val="444444"/>
                </a:solidFill>
                <a:highlight>
                  <a:srgbClr val="FFFFFF"/>
                </a:highlight>
                <a:latin typeface="Helvetica Neue"/>
                <a:ea typeface="Helvetica Neue"/>
                <a:cs typeface="Helvetica Neue"/>
                <a:sym typeface="Helvetica Neue"/>
              </a:rPr>
              <a:t>, </a:t>
            </a:r>
            <a:r>
              <a:rPr lang="en-US" sz="1150" u="sng">
                <a:solidFill>
                  <a:schemeClr val="hlink"/>
                </a:solidFill>
                <a:highlight>
                  <a:srgbClr val="FFFFFF"/>
                </a:highlight>
                <a:latin typeface="Helvetica Neue"/>
                <a:ea typeface="Helvetica Neue"/>
                <a:cs typeface="Helvetica Neue"/>
                <a:sym typeface="Helvetica Neue"/>
                <a:hlinkClick r:id="rId10"/>
              </a:rPr>
              <a:t>Montana State University</a:t>
            </a:r>
            <a:r>
              <a:rPr lang="en-US" sz="1150">
                <a:solidFill>
                  <a:srgbClr val="444444"/>
                </a:solidFill>
                <a:highlight>
                  <a:srgbClr val="FFFFFF"/>
                </a:highlight>
                <a:latin typeface="Helvetica Neue"/>
                <a:ea typeface="Helvetica Neue"/>
                <a:cs typeface="Helvetica Neue"/>
                <a:sym typeface="Helvetica Neue"/>
              </a:rPr>
              <a:t>, </a:t>
            </a:r>
            <a:r>
              <a:rPr lang="en-US" sz="1150" u="sng">
                <a:solidFill>
                  <a:schemeClr val="hlink"/>
                </a:solidFill>
                <a:highlight>
                  <a:srgbClr val="FFFFFF"/>
                </a:highlight>
                <a:latin typeface="Helvetica Neue"/>
                <a:ea typeface="Helvetica Neue"/>
                <a:cs typeface="Helvetica Neue"/>
                <a:sym typeface="Helvetica Neue"/>
                <a:hlinkClick r:id="rId11"/>
              </a:rPr>
              <a:t>University of Washington</a:t>
            </a:r>
            <a:r>
              <a:rPr lang="en-US" sz="1150">
                <a:solidFill>
                  <a:srgbClr val="444444"/>
                </a:solidFill>
                <a:highlight>
                  <a:srgbClr val="FFFFFF"/>
                </a:highlight>
                <a:latin typeface="Helvetica Neue"/>
                <a:ea typeface="Helvetica Neue"/>
                <a:cs typeface="Helvetica Neue"/>
                <a:sym typeface="Helvetica Neue"/>
              </a:rPr>
              <a:t>, </a:t>
            </a:r>
            <a:r>
              <a:rPr lang="en-US" sz="1150" u="sng">
                <a:solidFill>
                  <a:schemeClr val="hlink"/>
                </a:solidFill>
                <a:highlight>
                  <a:srgbClr val="FFFFFF"/>
                </a:highlight>
                <a:latin typeface="Helvetica Neue"/>
                <a:ea typeface="Helvetica Neue"/>
                <a:cs typeface="Helvetica Neue"/>
                <a:sym typeface="Helvetica Neue"/>
                <a:hlinkClick r:id="rId12"/>
              </a:rPr>
              <a:t>University of Oregon</a:t>
            </a:r>
            <a:r>
              <a:rPr lang="en-US" sz="1150">
                <a:solidFill>
                  <a:srgbClr val="444444"/>
                </a:solidFill>
                <a:highlight>
                  <a:srgbClr val="FFFFFF"/>
                </a:highlight>
                <a:latin typeface="Helvetica Neue"/>
                <a:ea typeface="Helvetica Neue"/>
                <a:cs typeface="Helvetica Neue"/>
                <a:sym typeface="Helvetica Neue"/>
              </a:rPr>
              <a:t>, </a:t>
            </a:r>
            <a:r>
              <a:rPr lang="en-US" sz="1150" u="sng">
                <a:solidFill>
                  <a:schemeClr val="hlink"/>
                </a:solidFill>
                <a:highlight>
                  <a:srgbClr val="FFFFFF"/>
                </a:highlight>
                <a:latin typeface="Helvetica Neue"/>
                <a:ea typeface="Helvetica Neue"/>
                <a:cs typeface="Helvetica Neue"/>
                <a:sym typeface="Helvetica Neue"/>
                <a:hlinkClick r:id="rId13"/>
              </a:rPr>
              <a:t>University of Iowa</a:t>
            </a:r>
            <a:r>
              <a:rPr lang="en-US" sz="1150">
                <a:solidFill>
                  <a:srgbClr val="444444"/>
                </a:solidFill>
                <a:highlight>
                  <a:srgbClr val="FFFFFF"/>
                </a:highlight>
                <a:latin typeface="Helvetica Neue"/>
                <a:ea typeface="Helvetica Neue"/>
                <a:cs typeface="Helvetica Neue"/>
                <a:sym typeface="Helvetica Neue"/>
              </a:rPr>
              <a:t>, </a:t>
            </a:r>
            <a:r>
              <a:rPr lang="en-US" sz="1150" u="sng">
                <a:solidFill>
                  <a:schemeClr val="hlink"/>
                </a:solidFill>
                <a:highlight>
                  <a:srgbClr val="FFFFFF"/>
                </a:highlight>
                <a:latin typeface="Helvetica Neue"/>
                <a:ea typeface="Helvetica Neue"/>
                <a:cs typeface="Helvetica Neue"/>
                <a:sym typeface="Helvetica Neue"/>
                <a:hlinkClick r:id="rId14"/>
              </a:rPr>
              <a:t>University of Wisconsin</a:t>
            </a:r>
            <a:r>
              <a:rPr lang="en-US" sz="1150">
                <a:solidFill>
                  <a:srgbClr val="444444"/>
                </a:solidFill>
                <a:highlight>
                  <a:srgbClr val="FFFFFF"/>
                </a:highlight>
                <a:latin typeface="Helvetica Neue"/>
                <a:ea typeface="Helvetica Neue"/>
                <a:cs typeface="Helvetica Neue"/>
                <a:sym typeface="Helvetica Neue"/>
              </a:rPr>
              <a:t>, </a:t>
            </a:r>
            <a:r>
              <a:rPr lang="en-US" sz="1150" u="sng">
                <a:solidFill>
                  <a:schemeClr val="hlink"/>
                </a:solidFill>
                <a:highlight>
                  <a:srgbClr val="FFFFFF"/>
                </a:highlight>
                <a:latin typeface="Helvetica Neue"/>
                <a:ea typeface="Helvetica Neue"/>
                <a:cs typeface="Helvetica Neue"/>
                <a:sym typeface="Helvetica Neue"/>
                <a:hlinkClick r:id="rId15"/>
              </a:rPr>
              <a:t>Rutgers</a:t>
            </a:r>
            <a:r>
              <a:rPr lang="en-US" sz="1150">
                <a:solidFill>
                  <a:srgbClr val="444444"/>
                </a:solidFill>
                <a:highlight>
                  <a:srgbClr val="FFFFFF"/>
                </a:highlight>
                <a:latin typeface="Helvetica Neue"/>
                <a:ea typeface="Helvetica Neue"/>
                <a:cs typeface="Helvetica Neue"/>
                <a:sym typeface="Helvetica Neue"/>
              </a:rPr>
              <a:t>, </a:t>
            </a:r>
            <a:r>
              <a:rPr lang="en-US" sz="1150" u="sng">
                <a:solidFill>
                  <a:schemeClr val="hlink"/>
                </a:solidFill>
                <a:highlight>
                  <a:srgbClr val="FFFFFF"/>
                </a:highlight>
                <a:latin typeface="Helvetica Neue"/>
                <a:ea typeface="Helvetica Neue"/>
                <a:cs typeface="Helvetica Neue"/>
                <a:sym typeface="Helvetica Neue"/>
                <a:hlinkClick r:id="rId16"/>
              </a:rPr>
              <a:t>Cal State schools</a:t>
            </a:r>
            <a:r>
              <a:rPr lang="en-US" sz="1150">
                <a:solidFill>
                  <a:srgbClr val="444444"/>
                </a:solidFill>
                <a:highlight>
                  <a:srgbClr val="FFFFFF"/>
                </a:highlight>
                <a:latin typeface="Helvetica Neue"/>
                <a:ea typeface="Helvetica Neue"/>
                <a:cs typeface="Helvetica Neue"/>
                <a:sym typeface="Helvetica Neue"/>
              </a:rPr>
              <a:t>.</a:t>
            </a:r>
            <a:endParaRPr sz="1150">
              <a:solidFill>
                <a:srgbClr val="444444"/>
              </a:solidFill>
              <a:highlight>
                <a:srgbClr val="FFFFFF"/>
              </a:highlight>
              <a:latin typeface="Helvetica Neue"/>
              <a:ea typeface="Helvetica Neue"/>
              <a:cs typeface="Helvetica Neue"/>
              <a:sym typeface="Helvetica Neue"/>
            </a:endParaRPr>
          </a:p>
          <a:p>
            <a:pPr indent="0" lvl="0" marL="0" rtl="0" algn="l">
              <a:spcBef>
                <a:spcPts val="0"/>
              </a:spcBef>
              <a:spcAft>
                <a:spcPts val="0"/>
              </a:spcAft>
              <a:buNone/>
            </a:pPr>
            <a:r>
              <a:t/>
            </a:r>
            <a:endParaRPr sz="1150">
              <a:solidFill>
                <a:srgbClr val="444444"/>
              </a:solidFill>
              <a:highlight>
                <a:srgbClr val="FFFFFF"/>
              </a:highlight>
              <a:latin typeface="Helvetica Neue"/>
              <a:ea typeface="Helvetica Neue"/>
              <a:cs typeface="Helvetica Neue"/>
              <a:sym typeface="Helvetica Neue"/>
            </a:endParaRPr>
          </a:p>
          <a:p>
            <a:pPr indent="0" lvl="0" marL="0" rtl="0" algn="l">
              <a:spcBef>
                <a:spcPts val="0"/>
              </a:spcBef>
              <a:spcAft>
                <a:spcPts val="0"/>
              </a:spcAft>
              <a:buNone/>
            </a:pPr>
            <a:r>
              <a:rPr lang="en-US" sz="1150">
                <a:solidFill>
                  <a:srgbClr val="444444"/>
                </a:solidFill>
                <a:highlight>
                  <a:srgbClr val="FFFFFF"/>
                </a:highlight>
                <a:latin typeface="Helvetica Neue"/>
                <a:ea typeface="Helvetica Neue"/>
                <a:cs typeface="Helvetica Neue"/>
                <a:sym typeface="Helvetica Neue"/>
              </a:rPr>
              <a:t>FICA exemption status at UMBC: https://hr.umbc.edu/payroll-tax-information/</a:t>
            </a:r>
            <a:endParaRPr sz="1150">
              <a:solidFill>
                <a:srgbClr val="444444"/>
              </a:solidFill>
              <a:highlight>
                <a:srgbClr val="FFFFFF"/>
              </a:highlight>
              <a:latin typeface="Helvetica Neue"/>
              <a:ea typeface="Helvetica Neue"/>
              <a:cs typeface="Helvetica Neue"/>
              <a:sym typeface="Helvetica Neue"/>
            </a:endParaRPr>
          </a:p>
        </p:txBody>
      </p:sp>
      <p:sp>
        <p:nvSpPr>
          <p:cNvPr id="135" name="Google Shape;13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send these links in the chat </a:t>
            </a:r>
            <a:endParaRPr/>
          </a:p>
        </p:txBody>
      </p:sp>
      <p:sp>
        <p:nvSpPr>
          <p:cNvPr id="142" name="Google Shape;14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0"/>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86" name="Shape 86"/>
        <p:cNvGrpSpPr/>
        <p:nvPr/>
      </p:nvGrpSpPr>
      <p:grpSpPr>
        <a:xfrm>
          <a:off x="0" y="0"/>
          <a:ext cx="0" cy="0"/>
          <a:chOff x="0" y="0"/>
          <a:chExt cx="0" cy="0"/>
        </a:xfrm>
      </p:grpSpPr>
      <p:sp>
        <p:nvSpPr>
          <p:cNvPr id="87" name="Google Shape;87;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89" name="Google Shape;89;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2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0" name="Shape 80"/>
        <p:cNvGrpSpPr/>
        <p:nvPr/>
      </p:nvGrpSpPr>
      <p:grpSpPr>
        <a:xfrm>
          <a:off x="0" y="0"/>
          <a:ext cx="0" cy="0"/>
          <a:chOff x="0" y="0"/>
          <a:chExt cx="0" cy="0"/>
        </a:xfrm>
      </p:grpSpPr>
      <p:sp>
        <p:nvSpPr>
          <p:cNvPr id="81" name="Google Shape;81;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2" name="Google Shape;82;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83" name="Google Shape;83;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84" name="Google Shape;84;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85" name="Google Shape;85;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lt1"/>
                </a:solidFill>
                <a:latin typeface="Calibri"/>
                <a:ea typeface="Calibri"/>
                <a:cs typeface="Calibri"/>
                <a:sym typeface="Calibri"/>
              </a:defRPr>
            </a:lvl1pPr>
            <a:lvl2pPr indent="0" lvl="1" marL="0" marR="0" rtl="0" algn="r">
              <a:spcBef>
                <a:spcPts val="0"/>
              </a:spcBef>
              <a:buNone/>
              <a:defRPr b="0" i="0" sz="1200" u="none" cap="none" strike="noStrike">
                <a:solidFill>
                  <a:schemeClr val="lt1"/>
                </a:solidFill>
                <a:latin typeface="Calibri"/>
                <a:ea typeface="Calibri"/>
                <a:cs typeface="Calibri"/>
                <a:sym typeface="Calibri"/>
              </a:defRPr>
            </a:lvl2pPr>
            <a:lvl3pPr indent="0" lvl="2" marL="0" marR="0" rtl="0" algn="r">
              <a:spcBef>
                <a:spcPts val="0"/>
              </a:spcBef>
              <a:buNone/>
              <a:defRPr b="0" i="0" sz="1200" u="none" cap="none" strike="noStrike">
                <a:solidFill>
                  <a:schemeClr val="lt1"/>
                </a:solidFill>
                <a:latin typeface="Calibri"/>
                <a:ea typeface="Calibri"/>
                <a:cs typeface="Calibri"/>
                <a:sym typeface="Calibri"/>
              </a:defRPr>
            </a:lvl3pPr>
            <a:lvl4pPr indent="0" lvl="3" marL="0" marR="0" rtl="0" algn="r">
              <a:spcBef>
                <a:spcPts val="0"/>
              </a:spcBef>
              <a:buNone/>
              <a:defRPr b="0" i="0" sz="1200" u="none" cap="none" strike="noStrike">
                <a:solidFill>
                  <a:schemeClr val="lt1"/>
                </a:solidFill>
                <a:latin typeface="Calibri"/>
                <a:ea typeface="Calibri"/>
                <a:cs typeface="Calibri"/>
                <a:sym typeface="Calibri"/>
              </a:defRPr>
            </a:lvl4pPr>
            <a:lvl5pPr indent="0" lvl="4" marL="0" marR="0" rtl="0" algn="r">
              <a:spcBef>
                <a:spcPts val="0"/>
              </a:spcBef>
              <a:buNone/>
              <a:defRPr b="0" i="0" sz="1200" u="none" cap="none" strike="noStrike">
                <a:solidFill>
                  <a:schemeClr val="lt1"/>
                </a:solidFill>
                <a:latin typeface="Calibri"/>
                <a:ea typeface="Calibri"/>
                <a:cs typeface="Calibri"/>
                <a:sym typeface="Calibri"/>
              </a:defRPr>
            </a:lvl5pPr>
            <a:lvl6pPr indent="0" lvl="5" marL="0" marR="0" rtl="0" algn="r">
              <a:spcBef>
                <a:spcPts val="0"/>
              </a:spcBef>
              <a:buNone/>
              <a:defRPr b="0" i="0" sz="1200" u="none" cap="none" strike="noStrike">
                <a:solidFill>
                  <a:schemeClr val="lt1"/>
                </a:solidFill>
                <a:latin typeface="Calibri"/>
                <a:ea typeface="Calibri"/>
                <a:cs typeface="Calibri"/>
                <a:sym typeface="Calibri"/>
              </a:defRPr>
            </a:lvl6pPr>
            <a:lvl7pPr indent="0" lvl="6" marL="0" marR="0" rtl="0" algn="r">
              <a:spcBef>
                <a:spcPts val="0"/>
              </a:spcBef>
              <a:buNone/>
              <a:defRPr b="0" i="0" sz="1200" u="none" cap="none" strike="noStrike">
                <a:solidFill>
                  <a:schemeClr val="lt1"/>
                </a:solidFill>
                <a:latin typeface="Calibri"/>
                <a:ea typeface="Calibri"/>
                <a:cs typeface="Calibri"/>
                <a:sym typeface="Calibri"/>
              </a:defRPr>
            </a:lvl7pPr>
            <a:lvl8pPr indent="0" lvl="7" marL="0" marR="0" rtl="0" algn="r">
              <a:spcBef>
                <a:spcPts val="0"/>
              </a:spcBef>
              <a:buNone/>
              <a:defRPr b="0" i="0" sz="1200" u="none" cap="none" strike="noStrike">
                <a:solidFill>
                  <a:schemeClr val="lt1"/>
                </a:solidFill>
                <a:latin typeface="Calibri"/>
                <a:ea typeface="Calibri"/>
                <a:cs typeface="Calibri"/>
                <a:sym typeface="Calibri"/>
              </a:defRPr>
            </a:lvl8pPr>
            <a:lvl9pPr indent="0" lvl="8" marL="0" marR="0" rtl="0" algn="r">
              <a:spcBef>
                <a:spcPts val="0"/>
              </a:spcBef>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1"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hyperlink" Target="https://hr.umbc.edu/employee-relations/collective-bargainin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mgaleg.maryland.gov/mgawebsite/Legislation/Details/sb0521?ys=2021RS" TargetMode="External"/><Relationship Id="rId4" Type="http://schemas.openxmlformats.org/officeDocument/2006/relationships/hyperlink" Target="https://docs.google.com/document/d/1yfdMf_W2hUh8mByXN1RpFV4ziY1wAQXZswtmZvw2VMA/edit?usp=sharing" TargetMode="External"/><Relationship Id="rId5" Type="http://schemas.openxmlformats.org/officeDocument/2006/relationships/hyperlink" Target="https://docs.google.com/document/d/1yfdMf_W2hUh8mByXN1RpFV4ziY1wAQXZswtmZvw2VMA/edit?usp=sharing" TargetMode="External"/><Relationship Id="rId6" Type="http://schemas.openxmlformats.org/officeDocument/2006/relationships/hyperlink" Target="https://gsa.umbc.edu/gaac/?id=90509" TargetMode="External"/><Relationship Id="rId7"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mgaleg.maryland.gov/mgawebsite/Legislation/Details/sb0521?ys=2021RS" TargetMode="Externa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drive.google.com/file/d/1T2tFUYW-Q9fLXPMt5l_KI2Woj6auXTuA/view?usp=sharing" TargetMode="External"/><Relationship Id="rId4" Type="http://schemas.openxmlformats.org/officeDocument/2006/relationships/hyperlink" Target="https://drive.google.com/drive/folders/1DNqjzZzmAIRzAq7Bd3Eheeb4vut4srwy?usp=sharing" TargetMode="External"/><Relationship Id="rId5" Type="http://schemas.openxmlformats.org/officeDocument/2006/relationships/hyperlink" Target="https://forms.gle/n11CqfNv8DCKS1zo7" TargetMode="External"/><Relationship Id="rId6"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
          <p:cNvSpPr txBox="1"/>
          <p:nvPr>
            <p:ph type="ctrTitle"/>
          </p:nvPr>
        </p:nvSpPr>
        <p:spPr>
          <a:xfrm>
            <a:off x="1651105" y="2865053"/>
            <a:ext cx="9144000" cy="9699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90000"/>
              </a:lnSpc>
              <a:spcBef>
                <a:spcPts val="0"/>
              </a:spcBef>
              <a:spcAft>
                <a:spcPts val="0"/>
              </a:spcAft>
              <a:buClr>
                <a:srgbClr val="757070"/>
              </a:buClr>
              <a:buSzPct val="100000"/>
              <a:buFont typeface="Helvetica Neue"/>
              <a:buNone/>
            </a:pPr>
            <a:r>
              <a:rPr b="1" lang="en-US" sz="4000">
                <a:solidFill>
                  <a:srgbClr val="757070"/>
                </a:solidFill>
                <a:latin typeface="Helvetica Neue"/>
                <a:ea typeface="Helvetica Neue"/>
                <a:cs typeface="Helvetica Neue"/>
                <a:sym typeface="Helvetica Neue"/>
              </a:rPr>
              <a:t>THE COLLECTIVE BARGAINING BILL</a:t>
            </a:r>
            <a:endParaRPr/>
          </a:p>
        </p:txBody>
      </p:sp>
      <p:sp>
        <p:nvSpPr>
          <p:cNvPr id="97" name="Google Shape;97;p1"/>
          <p:cNvSpPr txBox="1"/>
          <p:nvPr>
            <p:ph idx="1" type="subTitle"/>
          </p:nvPr>
        </p:nvSpPr>
        <p:spPr>
          <a:xfrm>
            <a:off x="1346577" y="4069032"/>
            <a:ext cx="9144000" cy="9699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rgbClr val="757070"/>
              </a:buClr>
              <a:buSzPts val="2400"/>
              <a:buNone/>
            </a:pPr>
            <a:r>
              <a:rPr lang="en-US">
                <a:solidFill>
                  <a:srgbClr val="757070"/>
                </a:solidFill>
              </a:rPr>
              <a:t>GSA Town Hall</a:t>
            </a:r>
            <a:endParaRPr/>
          </a:p>
          <a:p>
            <a:pPr indent="0" lvl="0" marL="0" rtl="0" algn="ctr">
              <a:lnSpc>
                <a:spcPct val="90000"/>
              </a:lnSpc>
              <a:spcBef>
                <a:spcPts val="1000"/>
              </a:spcBef>
              <a:spcAft>
                <a:spcPts val="0"/>
              </a:spcAft>
              <a:buClr>
                <a:srgbClr val="757070"/>
              </a:buClr>
              <a:buSzPts val="2400"/>
              <a:buNone/>
            </a:pPr>
            <a:r>
              <a:rPr lang="en-US">
                <a:solidFill>
                  <a:srgbClr val="757070"/>
                </a:solidFill>
              </a:rPr>
              <a:t>February 11</a:t>
            </a:r>
            <a:r>
              <a:rPr baseline="30000" lang="en-US">
                <a:solidFill>
                  <a:srgbClr val="757070"/>
                </a:solidFill>
              </a:rPr>
              <a:t>th</a:t>
            </a:r>
            <a:r>
              <a:rPr lang="en-US">
                <a:solidFill>
                  <a:srgbClr val="757070"/>
                </a:solidFill>
              </a:rPr>
              <a:t>, 2021</a:t>
            </a:r>
            <a:endParaRPr/>
          </a:p>
        </p:txBody>
      </p:sp>
      <p:cxnSp>
        <p:nvCxnSpPr>
          <p:cNvPr id="98" name="Google Shape;98;p1"/>
          <p:cNvCxnSpPr/>
          <p:nvPr/>
        </p:nvCxnSpPr>
        <p:spPr>
          <a:xfrm>
            <a:off x="1378424" y="3835021"/>
            <a:ext cx="10112991" cy="0"/>
          </a:xfrm>
          <a:prstGeom prst="straightConnector1">
            <a:avLst/>
          </a:prstGeom>
          <a:noFill/>
          <a:ln cap="flat" cmpd="sng" w="38100">
            <a:solidFill>
              <a:srgbClr val="FFC000"/>
            </a:solidFill>
            <a:prstDash val="solid"/>
            <a:miter lim="800000"/>
            <a:headEnd len="sm" w="sm" type="none"/>
            <a:tailEnd len="sm" w="sm" type="none"/>
          </a:ln>
        </p:spPr>
      </p:cxnSp>
      <p:pic>
        <p:nvPicPr>
          <p:cNvPr descr="A picture containing room, drawing&#10;&#10;Description automatically generated" id="99" name="Google Shape;99;p1"/>
          <p:cNvPicPr preferRelativeResize="0"/>
          <p:nvPr/>
        </p:nvPicPr>
        <p:blipFill rotWithShape="1">
          <a:blip r:embed="rId3">
            <a:alphaModFix/>
          </a:blip>
          <a:srcRect b="0" l="0" r="0" t="0"/>
          <a:stretch/>
        </p:blipFill>
        <p:spPr>
          <a:xfrm>
            <a:off x="10308096" y="325668"/>
            <a:ext cx="1183319" cy="182017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03" name="Shape 103"/>
        <p:cNvGrpSpPr/>
        <p:nvPr/>
      </p:nvGrpSpPr>
      <p:grpSpPr>
        <a:xfrm>
          <a:off x="0" y="0"/>
          <a:ext cx="0" cy="0"/>
          <a:chOff x="0" y="0"/>
          <a:chExt cx="0" cy="0"/>
        </a:xfrm>
      </p:grpSpPr>
      <p:sp>
        <p:nvSpPr>
          <p:cNvPr id="104" name="Google Shape;104;p2"/>
          <p:cNvSpPr/>
          <p:nvPr/>
        </p:nvSpPr>
        <p:spPr>
          <a:xfrm>
            <a:off x="1524"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5" name="Google Shape;105;p2"/>
          <p:cNvSpPr/>
          <p:nvPr/>
        </p:nvSpPr>
        <p:spPr>
          <a:xfrm rot="10800000">
            <a:off x="960121" y="0"/>
            <a:ext cx="11218661" cy="6858000"/>
          </a:xfrm>
          <a:custGeom>
            <a:rect b="b" l="l" r="r" t="t"/>
            <a:pathLst>
              <a:path extrusionOk="0" h="6858000" w="11218661">
                <a:moveTo>
                  <a:pt x="0" y="0"/>
                </a:moveTo>
                <a:lnTo>
                  <a:pt x="8042507" y="0"/>
                </a:lnTo>
                <a:lnTo>
                  <a:pt x="11218661" y="6858000"/>
                </a:lnTo>
                <a:lnTo>
                  <a:pt x="0" y="6858000"/>
                </a:lnTo>
                <a:close/>
              </a:path>
            </a:pathLst>
          </a:custGeom>
          <a:solidFill>
            <a:srgbClr val="262626">
              <a:alpha val="69803"/>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6" name="Google Shape;106;p2"/>
          <p:cNvSpPr/>
          <p:nvPr/>
        </p:nvSpPr>
        <p:spPr>
          <a:xfrm rot="10800000">
            <a:off x="1420248" y="0"/>
            <a:ext cx="10771752" cy="6858000"/>
          </a:xfrm>
          <a:custGeom>
            <a:rect b="b" l="l" r="r" t="t"/>
            <a:pathLst>
              <a:path extrusionOk="0" h="6858000" w="10771752">
                <a:moveTo>
                  <a:pt x="0" y="0"/>
                </a:moveTo>
                <a:lnTo>
                  <a:pt x="7595598" y="0"/>
                </a:lnTo>
                <a:lnTo>
                  <a:pt x="10771752" y="6858000"/>
                </a:lnTo>
                <a:lnTo>
                  <a:pt x="0" y="6858000"/>
                </a:lnTo>
                <a:close/>
              </a:path>
            </a:pathLst>
          </a:custGeom>
          <a:solidFill>
            <a:srgbClr val="26262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7" name="Google Shape;107;p2"/>
          <p:cNvSpPr txBox="1"/>
          <p:nvPr>
            <p:ph type="title"/>
          </p:nvPr>
        </p:nvSpPr>
        <p:spPr>
          <a:xfrm>
            <a:off x="4384039" y="365125"/>
            <a:ext cx="7164493"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4400"/>
              <a:buFont typeface="Calibri"/>
              <a:buNone/>
            </a:pPr>
            <a:r>
              <a:rPr lang="en-US">
                <a:latin typeface="Helvetica Neue"/>
                <a:ea typeface="Helvetica Neue"/>
                <a:cs typeface="Helvetica Neue"/>
                <a:sym typeface="Helvetica Neue"/>
              </a:rPr>
              <a:t>GAAC – Meet &amp; Confer</a:t>
            </a:r>
            <a:endParaRPr>
              <a:latin typeface="Helvetica Neue"/>
              <a:ea typeface="Helvetica Neue"/>
              <a:cs typeface="Helvetica Neue"/>
              <a:sym typeface="Helvetica Neue"/>
            </a:endParaRPr>
          </a:p>
        </p:txBody>
      </p:sp>
      <p:pic>
        <p:nvPicPr>
          <p:cNvPr descr="A picture containing room, drawing&#10;&#10;Description automatically generated" id="108" name="Google Shape;108;p2"/>
          <p:cNvPicPr preferRelativeResize="0"/>
          <p:nvPr/>
        </p:nvPicPr>
        <p:blipFill rotWithShape="1">
          <a:blip r:embed="rId3">
            <a:alphaModFix/>
          </a:blip>
          <a:srcRect b="0" l="0" r="0" t="0"/>
          <a:stretch/>
        </p:blipFill>
        <p:spPr>
          <a:xfrm>
            <a:off x="480060" y="793410"/>
            <a:ext cx="3425957" cy="5270698"/>
          </a:xfrm>
          <a:prstGeom prst="rect">
            <a:avLst/>
          </a:prstGeom>
          <a:noFill/>
          <a:ln>
            <a:noFill/>
          </a:ln>
        </p:spPr>
      </p:pic>
      <p:sp>
        <p:nvSpPr>
          <p:cNvPr id="109" name="Google Shape;109;p2"/>
          <p:cNvSpPr txBox="1"/>
          <p:nvPr>
            <p:ph idx="1" type="body"/>
          </p:nvPr>
        </p:nvSpPr>
        <p:spPr>
          <a:xfrm>
            <a:off x="4387515" y="2022601"/>
            <a:ext cx="7161017" cy="4154361"/>
          </a:xfrm>
          <a:prstGeom prst="rect">
            <a:avLst/>
          </a:prstGeom>
          <a:noFill/>
          <a:ln>
            <a:noFill/>
          </a:ln>
        </p:spPr>
        <p:txBody>
          <a:bodyPr anchorCtr="0" anchor="t" bIns="45700" lIns="91425" spcFirstLastPara="1" rIns="91425" wrap="square" tIns="45700">
            <a:normAutofit fontScale="92500" lnSpcReduction="20000"/>
          </a:bodyPr>
          <a:lstStyle/>
          <a:p>
            <a:pPr indent="-220503" lvl="0" marL="228600" rtl="0" algn="just">
              <a:lnSpc>
                <a:spcPct val="90000"/>
              </a:lnSpc>
              <a:spcBef>
                <a:spcPts val="0"/>
              </a:spcBef>
              <a:spcAft>
                <a:spcPts val="0"/>
              </a:spcAft>
              <a:buClr>
                <a:schemeClr val="lt1"/>
              </a:buClr>
              <a:buSzPct val="100000"/>
              <a:buChar char="•"/>
            </a:pPr>
            <a:r>
              <a:rPr lang="en-US" sz="1700"/>
              <a:t>Meet and Confer (M&amp;C) is a policy adopted by the University System of Maryland (USM) which allows Graduate Assistants (GAs) to engage in formal discussions with the administration regarding employment issues.</a:t>
            </a:r>
            <a:endParaRPr/>
          </a:p>
          <a:p>
            <a:pPr indent="-120650" lvl="0" marL="228600" rtl="0" algn="l">
              <a:lnSpc>
                <a:spcPct val="90000"/>
              </a:lnSpc>
              <a:spcBef>
                <a:spcPts val="1000"/>
              </a:spcBef>
              <a:spcAft>
                <a:spcPts val="0"/>
              </a:spcAft>
              <a:buClr>
                <a:schemeClr val="lt1"/>
              </a:buClr>
              <a:buSzPct val="100000"/>
              <a:buNone/>
            </a:pPr>
            <a:r>
              <a:t/>
            </a:r>
            <a:endParaRPr sz="1700"/>
          </a:p>
          <a:p>
            <a:pPr indent="-220503" lvl="0" marL="228600" rtl="0" algn="just">
              <a:lnSpc>
                <a:spcPct val="90000"/>
              </a:lnSpc>
              <a:spcBef>
                <a:spcPts val="1000"/>
              </a:spcBef>
              <a:spcAft>
                <a:spcPts val="0"/>
              </a:spcAft>
              <a:buClr>
                <a:schemeClr val="lt1"/>
              </a:buClr>
              <a:buSzPct val="100000"/>
              <a:buChar char="•"/>
            </a:pPr>
            <a:r>
              <a:rPr lang="en-US" sz="1700"/>
              <a:t>It is a method established by USM for GAs to voice their concerns directly to the administration.</a:t>
            </a:r>
            <a:endParaRPr/>
          </a:p>
          <a:p>
            <a:pPr indent="-120650" lvl="0" marL="228600" rtl="0" algn="l">
              <a:lnSpc>
                <a:spcPct val="90000"/>
              </a:lnSpc>
              <a:spcBef>
                <a:spcPts val="1000"/>
              </a:spcBef>
              <a:spcAft>
                <a:spcPts val="0"/>
              </a:spcAft>
              <a:buClr>
                <a:schemeClr val="lt1"/>
              </a:buClr>
              <a:buSzPct val="100000"/>
              <a:buNone/>
            </a:pPr>
            <a:r>
              <a:t/>
            </a:r>
            <a:endParaRPr sz="1700"/>
          </a:p>
          <a:p>
            <a:pPr indent="-220503" lvl="0" marL="228600" rtl="0" algn="just">
              <a:lnSpc>
                <a:spcPct val="90000"/>
              </a:lnSpc>
              <a:spcBef>
                <a:spcPts val="1000"/>
              </a:spcBef>
              <a:spcAft>
                <a:spcPts val="0"/>
              </a:spcAft>
              <a:buClr>
                <a:schemeClr val="lt1"/>
              </a:buClr>
              <a:buSzPct val="100000"/>
              <a:buChar char="•"/>
            </a:pPr>
            <a:r>
              <a:rPr lang="en-US" sz="1700"/>
              <a:t>The GAAC meets with the Dean of the Graduate School, the Provost, and the Vice President for Administrative Affairs at least </a:t>
            </a:r>
            <a:r>
              <a:rPr b="1" lang="en-US" sz="1700"/>
              <a:t>twice</a:t>
            </a:r>
            <a:r>
              <a:rPr lang="en-US" sz="1700"/>
              <a:t> a year to engage in M&amp;C discussions.</a:t>
            </a:r>
            <a:endParaRPr/>
          </a:p>
          <a:p>
            <a:pPr indent="-120650" lvl="0" marL="228600" rtl="0" algn="l">
              <a:lnSpc>
                <a:spcPct val="90000"/>
              </a:lnSpc>
              <a:spcBef>
                <a:spcPts val="1000"/>
              </a:spcBef>
              <a:spcAft>
                <a:spcPts val="0"/>
              </a:spcAft>
              <a:buClr>
                <a:schemeClr val="lt1"/>
              </a:buClr>
              <a:buSzPct val="100000"/>
              <a:buNone/>
            </a:pPr>
            <a:r>
              <a:t/>
            </a:r>
            <a:endParaRPr sz="1700"/>
          </a:p>
          <a:p>
            <a:pPr indent="-220503" lvl="0" marL="228600" rtl="0" algn="just">
              <a:lnSpc>
                <a:spcPct val="90000"/>
              </a:lnSpc>
              <a:spcBef>
                <a:spcPts val="1000"/>
              </a:spcBef>
              <a:spcAft>
                <a:spcPts val="0"/>
              </a:spcAft>
              <a:buClr>
                <a:schemeClr val="lt1"/>
              </a:buClr>
              <a:buSzPct val="100000"/>
              <a:buChar char="•"/>
            </a:pPr>
            <a:r>
              <a:rPr lang="en-US" sz="1700"/>
              <a:t>The GAAC is also charged with running an election process by which the GAs of UMBC can vote on whether or not to bring external representation into these conversations.</a:t>
            </a:r>
            <a:endParaRPr/>
          </a:p>
          <a:p>
            <a:pPr indent="-120650" lvl="0" marL="228600" rtl="0" algn="l">
              <a:lnSpc>
                <a:spcPct val="90000"/>
              </a:lnSpc>
              <a:spcBef>
                <a:spcPts val="1000"/>
              </a:spcBef>
              <a:spcAft>
                <a:spcPts val="0"/>
              </a:spcAft>
              <a:buClr>
                <a:schemeClr val="lt1"/>
              </a:buClr>
              <a:buSzPct val="100000"/>
              <a:buNone/>
            </a:pPr>
            <a:r>
              <a:t/>
            </a:r>
            <a:endParaRPr sz="1700"/>
          </a:p>
          <a:p>
            <a:pPr indent="-120650" lvl="0" marL="228600" rtl="0" algn="l">
              <a:lnSpc>
                <a:spcPct val="90000"/>
              </a:lnSpc>
              <a:spcBef>
                <a:spcPts val="1000"/>
              </a:spcBef>
              <a:spcAft>
                <a:spcPts val="0"/>
              </a:spcAft>
              <a:buClr>
                <a:schemeClr val="lt1"/>
              </a:buClr>
              <a:buSzPct val="100000"/>
              <a:buNone/>
            </a:pPr>
            <a:r>
              <a:t/>
            </a:r>
            <a:endParaRPr sz="17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3"/>
          <p:cNvSpPr txBox="1"/>
          <p:nvPr>
            <p:ph type="title"/>
          </p:nvPr>
        </p:nvSpPr>
        <p:spPr>
          <a:xfrm>
            <a:off x="700500" y="315363"/>
            <a:ext cx="97269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latin typeface="Helvetica Neue"/>
                <a:ea typeface="Helvetica Neue"/>
                <a:cs typeface="Helvetica Neue"/>
                <a:sym typeface="Helvetica Neue"/>
              </a:rPr>
              <a:t>Collective Bargaining Law in MD*</a:t>
            </a:r>
            <a:endParaRPr>
              <a:latin typeface="Helvetica Neue"/>
              <a:ea typeface="Helvetica Neue"/>
              <a:cs typeface="Helvetica Neue"/>
              <a:sym typeface="Helvetica Neue"/>
            </a:endParaRPr>
          </a:p>
        </p:txBody>
      </p:sp>
      <p:sp>
        <p:nvSpPr>
          <p:cNvPr id="115" name="Google Shape;115;p3"/>
          <p:cNvSpPr txBox="1"/>
          <p:nvPr>
            <p:ph idx="1" type="body"/>
          </p:nvPr>
        </p:nvSpPr>
        <p:spPr>
          <a:xfrm>
            <a:off x="838200" y="1775075"/>
            <a:ext cx="10515600" cy="4557300"/>
          </a:xfrm>
          <a:prstGeom prst="rect">
            <a:avLst/>
          </a:prstGeom>
          <a:noFill/>
          <a:ln>
            <a:noFill/>
          </a:ln>
        </p:spPr>
        <p:txBody>
          <a:bodyPr anchorCtr="0" anchor="t" bIns="45700" lIns="91425" spcFirstLastPara="1" rIns="91425" wrap="square" tIns="45700">
            <a:normAutofit lnSpcReduction="20000"/>
          </a:bodyPr>
          <a:lstStyle/>
          <a:p>
            <a:pPr indent="-241300" lvl="0" marL="228600" rtl="0" algn="just">
              <a:lnSpc>
                <a:spcPct val="90000"/>
              </a:lnSpc>
              <a:spcBef>
                <a:spcPts val="0"/>
              </a:spcBef>
              <a:spcAft>
                <a:spcPts val="0"/>
              </a:spcAft>
              <a:buClr>
                <a:schemeClr val="dk1"/>
              </a:buClr>
              <a:buSzPts val="1900"/>
              <a:buFont typeface="Calibri"/>
              <a:buChar char="•"/>
            </a:pPr>
            <a:r>
              <a:rPr lang="en-US" sz="1900"/>
              <a:t>Senate Bill 207 gave certain University employees the right to bargain for wages, hours and other terms and conditions of employment through negotiations between representatives of Management (Employer) and the Union (Employees). </a:t>
            </a:r>
            <a:endParaRPr sz="3000"/>
          </a:p>
          <a:p>
            <a:pPr indent="-120650" lvl="0" marL="228600" rtl="0" algn="just">
              <a:lnSpc>
                <a:spcPct val="90000"/>
              </a:lnSpc>
              <a:spcBef>
                <a:spcPts val="1000"/>
              </a:spcBef>
              <a:spcAft>
                <a:spcPts val="0"/>
              </a:spcAft>
              <a:buClr>
                <a:schemeClr val="dk1"/>
              </a:buClr>
              <a:buSzPts val="1700"/>
              <a:buNone/>
            </a:pPr>
            <a:r>
              <a:t/>
            </a:r>
            <a:endParaRPr sz="1900"/>
          </a:p>
          <a:p>
            <a:pPr indent="-241300" lvl="0" marL="228600" rtl="0" algn="just">
              <a:lnSpc>
                <a:spcPct val="90000"/>
              </a:lnSpc>
              <a:spcBef>
                <a:spcPts val="1000"/>
              </a:spcBef>
              <a:spcAft>
                <a:spcPts val="0"/>
              </a:spcAft>
              <a:buClr>
                <a:schemeClr val="dk1"/>
              </a:buClr>
              <a:buSzPts val="1900"/>
              <a:buChar char="•"/>
            </a:pPr>
            <a:r>
              <a:rPr lang="en-US" sz="1900"/>
              <a:t>The following are excluded from participation in the collective bargaining process under the collective bargaining law: Faculty; Faculty Librarians; </a:t>
            </a:r>
            <a:r>
              <a:rPr b="1" lang="en-US" sz="1900"/>
              <a:t>Student Employees (GAs) </a:t>
            </a:r>
            <a:r>
              <a:rPr lang="en-US" sz="1900"/>
              <a:t>including Teaching Assistants, Research Assistants, Fellow or Post-Doc Interns.</a:t>
            </a:r>
            <a:endParaRPr sz="3000"/>
          </a:p>
          <a:p>
            <a:pPr indent="-120650" lvl="0" marL="228600" rtl="0" algn="just">
              <a:lnSpc>
                <a:spcPct val="90000"/>
              </a:lnSpc>
              <a:spcBef>
                <a:spcPts val="1000"/>
              </a:spcBef>
              <a:spcAft>
                <a:spcPts val="0"/>
              </a:spcAft>
              <a:buClr>
                <a:schemeClr val="dk1"/>
              </a:buClr>
              <a:buSzPts val="1700"/>
              <a:buNone/>
            </a:pPr>
            <a:r>
              <a:t/>
            </a:r>
            <a:endParaRPr sz="1900"/>
          </a:p>
          <a:p>
            <a:pPr indent="-241300" lvl="0" marL="228600" rtl="0" algn="just">
              <a:lnSpc>
                <a:spcPct val="90000"/>
              </a:lnSpc>
              <a:spcBef>
                <a:spcPts val="1000"/>
              </a:spcBef>
              <a:spcAft>
                <a:spcPts val="0"/>
              </a:spcAft>
              <a:buClr>
                <a:schemeClr val="dk1"/>
              </a:buClr>
              <a:buSzPts val="1900"/>
              <a:buFont typeface="Calibri"/>
              <a:buChar char="•"/>
            </a:pPr>
            <a:r>
              <a:rPr lang="en-US" sz="1900"/>
              <a:t>The end result of collective bargaining is the labor contract between an employer and the union. </a:t>
            </a:r>
            <a:endParaRPr sz="3000"/>
          </a:p>
          <a:p>
            <a:pPr indent="-120650" lvl="0" marL="228600" rtl="0" algn="just">
              <a:lnSpc>
                <a:spcPct val="90000"/>
              </a:lnSpc>
              <a:spcBef>
                <a:spcPts val="1000"/>
              </a:spcBef>
              <a:spcAft>
                <a:spcPts val="0"/>
              </a:spcAft>
              <a:buClr>
                <a:schemeClr val="dk1"/>
              </a:buClr>
              <a:buSzPts val="1700"/>
              <a:buNone/>
            </a:pPr>
            <a:r>
              <a:t/>
            </a:r>
            <a:endParaRPr sz="1900"/>
          </a:p>
          <a:p>
            <a:pPr indent="-241300" lvl="0" marL="228600" rtl="0" algn="just">
              <a:lnSpc>
                <a:spcPct val="90000"/>
              </a:lnSpc>
              <a:spcBef>
                <a:spcPts val="1000"/>
              </a:spcBef>
              <a:spcAft>
                <a:spcPts val="0"/>
              </a:spcAft>
              <a:buClr>
                <a:schemeClr val="dk1"/>
              </a:buClr>
              <a:buSzPts val="1900"/>
              <a:buFont typeface="Calibri"/>
              <a:buChar char="•"/>
            </a:pPr>
            <a:r>
              <a:rPr lang="en-US" sz="1900"/>
              <a:t>The law established three potential bargaining units:</a:t>
            </a:r>
            <a:endParaRPr sz="3000"/>
          </a:p>
          <a:p>
            <a:pPr indent="-241300" lvl="1" marL="685800" rtl="0" algn="just">
              <a:lnSpc>
                <a:spcPct val="90000"/>
              </a:lnSpc>
              <a:spcBef>
                <a:spcPts val="500"/>
              </a:spcBef>
              <a:spcAft>
                <a:spcPts val="0"/>
              </a:spcAft>
              <a:buClr>
                <a:schemeClr val="dk1"/>
              </a:buClr>
              <a:buSzPts val="1900"/>
              <a:buFont typeface="Calibri"/>
              <a:buChar char="•"/>
            </a:pPr>
            <a:r>
              <a:rPr lang="en-US" sz="1900"/>
              <a:t>All eligible exempt employees</a:t>
            </a:r>
            <a:endParaRPr sz="2600"/>
          </a:p>
          <a:p>
            <a:pPr indent="-241300" lvl="1" marL="685800" rtl="0" algn="just">
              <a:lnSpc>
                <a:spcPct val="90000"/>
              </a:lnSpc>
              <a:spcBef>
                <a:spcPts val="500"/>
              </a:spcBef>
              <a:spcAft>
                <a:spcPts val="0"/>
              </a:spcAft>
              <a:buClr>
                <a:schemeClr val="dk1"/>
              </a:buClr>
              <a:buSzPts val="1900"/>
              <a:buFont typeface="Calibri"/>
              <a:buChar char="•"/>
            </a:pPr>
            <a:r>
              <a:rPr lang="en-US" sz="1900"/>
              <a:t>All eligible non-exempt employees</a:t>
            </a:r>
            <a:endParaRPr sz="2600"/>
          </a:p>
          <a:p>
            <a:pPr indent="-241300" lvl="1" marL="685800" rtl="0" algn="just">
              <a:lnSpc>
                <a:spcPct val="90000"/>
              </a:lnSpc>
              <a:spcBef>
                <a:spcPts val="500"/>
              </a:spcBef>
              <a:spcAft>
                <a:spcPts val="0"/>
              </a:spcAft>
              <a:buClr>
                <a:schemeClr val="dk1"/>
              </a:buClr>
              <a:buSzPts val="1900"/>
              <a:buFont typeface="Calibri"/>
              <a:buChar char="•"/>
            </a:pPr>
            <a:r>
              <a:rPr lang="en-US" sz="1900"/>
              <a:t>All eligible sworn police officers</a:t>
            </a:r>
            <a:endParaRPr sz="2600"/>
          </a:p>
          <a:p>
            <a:pPr indent="-50800" lvl="0" marL="228600" rtl="0" algn="just">
              <a:lnSpc>
                <a:spcPct val="90000"/>
              </a:lnSpc>
              <a:spcBef>
                <a:spcPts val="1000"/>
              </a:spcBef>
              <a:spcAft>
                <a:spcPts val="0"/>
              </a:spcAft>
              <a:buClr>
                <a:schemeClr val="dk1"/>
              </a:buClr>
              <a:buSzPts val="2800"/>
              <a:buNone/>
            </a:pPr>
            <a:r>
              <a:t/>
            </a:r>
            <a:endParaRPr/>
          </a:p>
        </p:txBody>
      </p:sp>
      <p:pic>
        <p:nvPicPr>
          <p:cNvPr descr="A picture containing room, drawing&#10;&#10;Description automatically generated" id="116" name="Google Shape;116;p3"/>
          <p:cNvPicPr preferRelativeResize="0"/>
          <p:nvPr/>
        </p:nvPicPr>
        <p:blipFill rotWithShape="1">
          <a:blip r:embed="rId3">
            <a:alphaModFix/>
          </a:blip>
          <a:srcRect b="0" l="0" r="0" t="0"/>
          <a:stretch/>
        </p:blipFill>
        <p:spPr>
          <a:xfrm>
            <a:off x="10427412" y="265724"/>
            <a:ext cx="926388" cy="1424964"/>
          </a:xfrm>
          <a:prstGeom prst="rect">
            <a:avLst/>
          </a:prstGeom>
          <a:noFill/>
          <a:ln>
            <a:noFill/>
          </a:ln>
        </p:spPr>
      </p:pic>
      <p:sp>
        <p:nvSpPr>
          <p:cNvPr id="117" name="Google Shape;117;p3"/>
          <p:cNvSpPr txBox="1"/>
          <p:nvPr/>
        </p:nvSpPr>
        <p:spPr>
          <a:xfrm>
            <a:off x="838200" y="6311900"/>
            <a:ext cx="355489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rgbClr val="757070"/>
                </a:solidFill>
                <a:latin typeface="Calibri"/>
                <a:ea typeface="Calibri"/>
                <a:cs typeface="Calibri"/>
                <a:sym typeface="Calibri"/>
              </a:rPr>
              <a:t>*UMBC HR on </a:t>
            </a:r>
            <a:r>
              <a:rPr b="0" i="0" lang="en-US" sz="1800" u="sng" cap="none" strike="noStrike">
                <a:solidFill>
                  <a:srgbClr val="757070"/>
                </a:solidFill>
                <a:latin typeface="Calibri"/>
                <a:ea typeface="Calibri"/>
                <a:cs typeface="Calibri"/>
                <a:sym typeface="Calibri"/>
                <a:hlinkClick r:id="rId4">
                  <a:extLst>
                    <a:ext uri="{A12FA001-AC4F-418D-AE19-62706E023703}">
                      <ahyp:hlinkClr val="tx"/>
                    </a:ext>
                  </a:extLst>
                </a:hlinkClick>
              </a:rPr>
              <a:t>Collective Bargaining</a:t>
            </a:r>
            <a:r>
              <a:rPr b="0" i="0" lang="en-US" sz="1800" u="none" cap="none" strike="noStrike">
                <a:solidFill>
                  <a:srgbClr val="757070"/>
                </a:solidFill>
                <a:latin typeface="Calibri"/>
                <a:ea typeface="Calibri"/>
                <a:cs typeface="Calibri"/>
                <a:sym typeface="Calibri"/>
              </a:rPr>
              <a:t>.</a:t>
            </a:r>
            <a:endParaRPr/>
          </a:p>
        </p:txBody>
      </p:sp>
      <p:cxnSp>
        <p:nvCxnSpPr>
          <p:cNvPr id="118" name="Google Shape;118;p3"/>
          <p:cNvCxnSpPr/>
          <p:nvPr/>
        </p:nvCxnSpPr>
        <p:spPr>
          <a:xfrm>
            <a:off x="914399" y="6332330"/>
            <a:ext cx="10807500" cy="22500"/>
          </a:xfrm>
          <a:prstGeom prst="straightConnector1">
            <a:avLst/>
          </a:prstGeom>
          <a:noFill/>
          <a:ln cap="flat" cmpd="sng" w="9525">
            <a:solidFill>
              <a:schemeClr val="dk1"/>
            </a:solidFill>
            <a:prstDash val="solid"/>
            <a:miter lim="800000"/>
            <a:headEnd len="sm" w="sm" type="none"/>
            <a:tailEnd len="sm" w="sm" type="non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4"/>
          <p:cNvSpPr txBox="1"/>
          <p:nvPr>
            <p:ph type="title"/>
          </p:nvPr>
        </p:nvSpPr>
        <p:spPr>
          <a:xfrm>
            <a:off x="525675" y="1394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latin typeface="Helvetica Neue"/>
                <a:ea typeface="Helvetica Neue"/>
                <a:cs typeface="Helvetica Neue"/>
                <a:sym typeface="Helvetica Neue"/>
              </a:rPr>
              <a:t>Legislative history </a:t>
            </a:r>
            <a:endParaRPr>
              <a:latin typeface="Helvetica Neue"/>
              <a:ea typeface="Helvetica Neue"/>
              <a:cs typeface="Helvetica Neue"/>
              <a:sym typeface="Helvetica Neue"/>
            </a:endParaRPr>
          </a:p>
        </p:txBody>
      </p:sp>
      <p:sp>
        <p:nvSpPr>
          <p:cNvPr id="124" name="Google Shape;124;p4"/>
          <p:cNvSpPr txBox="1"/>
          <p:nvPr>
            <p:ph idx="1" type="body"/>
          </p:nvPr>
        </p:nvSpPr>
        <p:spPr>
          <a:xfrm>
            <a:off x="120600" y="1562575"/>
            <a:ext cx="11980800" cy="5139300"/>
          </a:xfrm>
          <a:prstGeom prst="rect">
            <a:avLst/>
          </a:prstGeom>
          <a:noFill/>
          <a:ln>
            <a:noFill/>
          </a:ln>
        </p:spPr>
        <p:txBody>
          <a:bodyPr anchorCtr="0" anchor="t" bIns="45700" lIns="91425" spcFirstLastPara="1" rIns="91425" wrap="square" tIns="45700">
            <a:noAutofit/>
          </a:bodyPr>
          <a:lstStyle/>
          <a:p>
            <a:pPr indent="-226853" lvl="0" marL="228600" rtl="0" algn="just">
              <a:lnSpc>
                <a:spcPct val="70000"/>
              </a:lnSpc>
              <a:spcBef>
                <a:spcPts val="0"/>
              </a:spcBef>
              <a:spcAft>
                <a:spcPts val="0"/>
              </a:spcAft>
              <a:buClr>
                <a:schemeClr val="dk1"/>
              </a:buClr>
              <a:buSzPts val="1773"/>
              <a:buFont typeface="Calibri"/>
              <a:buChar char="•"/>
            </a:pPr>
            <a:r>
              <a:rPr lang="en-US" sz="1772"/>
              <a:t>USM graduate students have been prohibited from </a:t>
            </a:r>
            <a:r>
              <a:rPr lang="en-US" sz="1772"/>
              <a:t>Collective Bargaining via legislation since 2001.</a:t>
            </a:r>
            <a:r>
              <a:rPr baseline="30000" lang="en-US" sz="1772"/>
              <a:t>1</a:t>
            </a:r>
            <a:endParaRPr baseline="30000" sz="1772"/>
          </a:p>
          <a:p>
            <a:pPr indent="0" lvl="0" marL="228600" rtl="0" algn="just">
              <a:lnSpc>
                <a:spcPct val="70000"/>
              </a:lnSpc>
              <a:spcBef>
                <a:spcPts val="0"/>
              </a:spcBef>
              <a:spcAft>
                <a:spcPts val="0"/>
              </a:spcAft>
              <a:buSzPts val="852"/>
              <a:buNone/>
            </a:pPr>
            <a:r>
              <a:t/>
            </a:r>
            <a:endParaRPr sz="1772"/>
          </a:p>
          <a:p>
            <a:pPr indent="0" lvl="0" marL="228600" rtl="0" algn="just">
              <a:lnSpc>
                <a:spcPct val="70000"/>
              </a:lnSpc>
              <a:spcBef>
                <a:spcPts val="0"/>
              </a:spcBef>
              <a:spcAft>
                <a:spcPts val="0"/>
              </a:spcAft>
              <a:buSzPts val="852"/>
              <a:buNone/>
            </a:pPr>
            <a:r>
              <a:t/>
            </a:r>
            <a:endParaRPr sz="1772"/>
          </a:p>
          <a:p>
            <a:pPr indent="-226853" lvl="0" marL="228600" rtl="0" algn="just">
              <a:lnSpc>
                <a:spcPct val="70000"/>
              </a:lnSpc>
              <a:spcBef>
                <a:spcPts val="0"/>
              </a:spcBef>
              <a:spcAft>
                <a:spcPts val="0"/>
              </a:spcAft>
              <a:buClr>
                <a:schemeClr val="dk1"/>
              </a:buClr>
              <a:buSzPts val="1773"/>
              <a:buFont typeface="Calibri"/>
              <a:buChar char="•"/>
            </a:pPr>
            <a:r>
              <a:rPr lang="en-US" sz="1772"/>
              <a:t>Meet and Confer was offered as a </a:t>
            </a:r>
            <a:r>
              <a:rPr lang="en-US" sz="1772"/>
              <a:t>specific</a:t>
            </a:r>
            <a:r>
              <a:rPr lang="en-US" sz="1772"/>
              <a:t> alternative in 2012.</a:t>
            </a:r>
            <a:endParaRPr sz="2547"/>
          </a:p>
          <a:p>
            <a:pPr indent="-114300" lvl="0" marL="228600" rtl="0" algn="just">
              <a:lnSpc>
                <a:spcPct val="70000"/>
              </a:lnSpc>
              <a:spcBef>
                <a:spcPts val="1000"/>
              </a:spcBef>
              <a:spcAft>
                <a:spcPts val="0"/>
              </a:spcAft>
              <a:buClr>
                <a:schemeClr val="dk1"/>
              </a:buClr>
              <a:buSzPts val="1395"/>
              <a:buNone/>
            </a:pPr>
            <a:r>
              <a:t/>
            </a:r>
            <a:endParaRPr sz="1772"/>
          </a:p>
          <a:p>
            <a:pPr indent="-226853" lvl="0" marL="228600" rtl="0" algn="just">
              <a:lnSpc>
                <a:spcPct val="70000"/>
              </a:lnSpc>
              <a:spcBef>
                <a:spcPts val="1000"/>
              </a:spcBef>
              <a:spcAft>
                <a:spcPts val="0"/>
              </a:spcAft>
              <a:buClr>
                <a:schemeClr val="dk1"/>
              </a:buClr>
              <a:buSzPts val="1773"/>
              <a:buFont typeface="Calibri"/>
              <a:buChar char="•"/>
            </a:pPr>
            <a:r>
              <a:rPr lang="en-US" sz="1772"/>
              <a:t>GAs at UMD, Bowie State, Towson have expressed their serious issues to university administration but were unheard.</a:t>
            </a:r>
            <a:r>
              <a:rPr baseline="30000" lang="en-US" sz="1772"/>
              <a:t>2</a:t>
            </a:r>
            <a:r>
              <a:rPr lang="en-US" sz="1772"/>
              <a:t> </a:t>
            </a:r>
            <a:endParaRPr sz="2547"/>
          </a:p>
          <a:p>
            <a:pPr indent="-114300" lvl="0" marL="228600" rtl="0" algn="just">
              <a:lnSpc>
                <a:spcPct val="70000"/>
              </a:lnSpc>
              <a:spcBef>
                <a:spcPts val="1000"/>
              </a:spcBef>
              <a:spcAft>
                <a:spcPts val="0"/>
              </a:spcAft>
              <a:buClr>
                <a:schemeClr val="dk1"/>
              </a:buClr>
              <a:buSzPts val="1395"/>
              <a:buNone/>
            </a:pPr>
            <a:r>
              <a:t/>
            </a:r>
            <a:endParaRPr sz="1772"/>
          </a:p>
          <a:p>
            <a:pPr indent="-226853" lvl="0" marL="228600" rtl="0" algn="just">
              <a:lnSpc>
                <a:spcPct val="70000"/>
              </a:lnSpc>
              <a:spcBef>
                <a:spcPts val="1000"/>
              </a:spcBef>
              <a:spcAft>
                <a:spcPts val="0"/>
              </a:spcAft>
              <a:buClr>
                <a:schemeClr val="dk1"/>
              </a:buClr>
              <a:buSzPts val="1773"/>
              <a:buFont typeface="Calibri"/>
              <a:buChar char="•"/>
            </a:pPr>
            <a:r>
              <a:rPr lang="en-US" sz="1772"/>
              <a:t>Historically, UMBC GSA opposed previous years’ bills citing concerns about uncertainty regarding FICA exemption status and health insurance premium costs.</a:t>
            </a:r>
            <a:r>
              <a:rPr baseline="30000" lang="en-US" sz="1772"/>
              <a:t>3</a:t>
            </a:r>
            <a:endParaRPr baseline="30000" sz="1772"/>
          </a:p>
          <a:p>
            <a:pPr indent="0" lvl="0" marL="228600" rtl="0" algn="just">
              <a:lnSpc>
                <a:spcPct val="70000"/>
              </a:lnSpc>
              <a:spcBef>
                <a:spcPts val="1000"/>
              </a:spcBef>
              <a:spcAft>
                <a:spcPts val="0"/>
              </a:spcAft>
              <a:buSzPts val="852"/>
              <a:buNone/>
            </a:pPr>
            <a:r>
              <a:t/>
            </a:r>
            <a:endParaRPr sz="1772"/>
          </a:p>
          <a:p>
            <a:pPr indent="-226853" lvl="0" marL="228600" rtl="0" algn="just">
              <a:lnSpc>
                <a:spcPct val="70000"/>
              </a:lnSpc>
              <a:spcBef>
                <a:spcPts val="1000"/>
              </a:spcBef>
              <a:spcAft>
                <a:spcPts val="0"/>
              </a:spcAft>
              <a:buClr>
                <a:schemeClr val="dk1"/>
              </a:buClr>
              <a:buSzPts val="1773"/>
              <a:buFont typeface="Calibri"/>
              <a:buChar char="•"/>
            </a:pPr>
            <a:r>
              <a:rPr lang="en-US" sz="1772"/>
              <a:t>As we do every year, </a:t>
            </a:r>
            <a:r>
              <a:rPr b="1" lang="en-US" sz="1772"/>
              <a:t>we take seriously our responsibility to represent all graduate assistant voices</a:t>
            </a:r>
            <a:r>
              <a:rPr lang="en-US" sz="1772"/>
              <a:t> which is why we have conducted a thorough review of this matter, collected perspectives from the stakeholders of </a:t>
            </a:r>
            <a:r>
              <a:rPr lang="en-US" sz="1772" u="sng">
                <a:solidFill>
                  <a:schemeClr val="hlink"/>
                </a:solidFill>
                <a:hlinkClick r:id="rId3"/>
              </a:rPr>
              <a:t>Senate Bill 521</a:t>
            </a:r>
            <a:r>
              <a:rPr lang="en-US" sz="1772"/>
              <a:t>, and are hosting this session to present all the information we have gathered in our review.  </a:t>
            </a:r>
            <a:endParaRPr sz="1772"/>
          </a:p>
          <a:p>
            <a:pPr indent="0" lvl="0" marL="0" rtl="0" algn="just">
              <a:lnSpc>
                <a:spcPct val="70000"/>
              </a:lnSpc>
              <a:spcBef>
                <a:spcPts val="1000"/>
              </a:spcBef>
              <a:spcAft>
                <a:spcPts val="0"/>
              </a:spcAft>
              <a:buSzPts val="852"/>
              <a:buNone/>
            </a:pPr>
            <a:r>
              <a:t/>
            </a:r>
            <a:endParaRPr sz="1772"/>
          </a:p>
          <a:p>
            <a:pPr indent="0" lvl="0" marL="0" rtl="0" algn="just">
              <a:lnSpc>
                <a:spcPct val="70000"/>
              </a:lnSpc>
              <a:spcBef>
                <a:spcPts val="1000"/>
              </a:spcBef>
              <a:spcAft>
                <a:spcPts val="0"/>
              </a:spcAft>
              <a:buSzPts val="852"/>
              <a:buNone/>
            </a:pPr>
            <a:r>
              <a:t/>
            </a:r>
            <a:endParaRPr sz="1772"/>
          </a:p>
          <a:p>
            <a:pPr indent="0" lvl="0" marL="0" rtl="0" algn="just">
              <a:lnSpc>
                <a:spcPct val="70000"/>
              </a:lnSpc>
              <a:spcBef>
                <a:spcPts val="1000"/>
              </a:spcBef>
              <a:spcAft>
                <a:spcPts val="0"/>
              </a:spcAft>
              <a:buSzPts val="852"/>
              <a:buNone/>
            </a:pPr>
            <a:r>
              <a:rPr lang="en-US" sz="1372"/>
              <a:t>_______________________________________________________________________________________________________________________________________</a:t>
            </a:r>
            <a:endParaRPr sz="1372"/>
          </a:p>
          <a:p>
            <a:pPr indent="0" lvl="0" marL="0" rtl="0" algn="just">
              <a:lnSpc>
                <a:spcPct val="70000"/>
              </a:lnSpc>
              <a:spcBef>
                <a:spcPts val="1000"/>
              </a:spcBef>
              <a:spcAft>
                <a:spcPts val="0"/>
              </a:spcAft>
              <a:buSzPts val="852"/>
              <a:buNone/>
            </a:pPr>
            <a:r>
              <a:rPr lang="en-US" sz="1200"/>
              <a:t>1: </a:t>
            </a:r>
            <a:r>
              <a:rPr lang="en-US" sz="1200" u="sng">
                <a:solidFill>
                  <a:schemeClr val="hlink"/>
                </a:solidFill>
                <a:hlinkClick r:id="rId4"/>
              </a:rPr>
              <a:t>https://docs.google.com/document/d/1yfdMf_W2hUh8mByXN1RpFV4ziY1wAQXZswtmZvw2VMA/edit?usp=sharing</a:t>
            </a:r>
            <a:endParaRPr sz="1200"/>
          </a:p>
          <a:p>
            <a:pPr indent="0" lvl="0" marL="0" rtl="0" algn="just">
              <a:lnSpc>
                <a:spcPct val="70000"/>
              </a:lnSpc>
              <a:spcBef>
                <a:spcPts val="1000"/>
              </a:spcBef>
              <a:spcAft>
                <a:spcPts val="0"/>
              </a:spcAft>
              <a:buSzPts val="852"/>
              <a:buNone/>
            </a:pPr>
            <a:r>
              <a:rPr lang="en-US" sz="1200"/>
              <a:t>2: </a:t>
            </a:r>
            <a:r>
              <a:rPr lang="en-US" sz="1200" u="sng">
                <a:solidFill>
                  <a:schemeClr val="hlink"/>
                </a:solidFill>
                <a:hlinkClick r:id="rId5"/>
              </a:rPr>
              <a:t>https://docs.google.com/document/d/1yfdMf_W2hUh8mByXN1RpFV4ziY1wAQXZswtmZvw2VMA/edit?usp=sharing</a:t>
            </a:r>
            <a:endParaRPr sz="1200"/>
          </a:p>
          <a:p>
            <a:pPr indent="0" lvl="0" marL="0" rtl="0" algn="just">
              <a:lnSpc>
                <a:spcPct val="70000"/>
              </a:lnSpc>
              <a:spcBef>
                <a:spcPts val="1000"/>
              </a:spcBef>
              <a:spcAft>
                <a:spcPts val="0"/>
              </a:spcAft>
              <a:buSzPts val="852"/>
              <a:buNone/>
            </a:pPr>
            <a:r>
              <a:rPr lang="en-US" sz="1200"/>
              <a:t>3:  </a:t>
            </a:r>
            <a:r>
              <a:rPr lang="en-US" sz="1200" u="sng">
                <a:solidFill>
                  <a:schemeClr val="hlink"/>
                </a:solidFill>
                <a:hlinkClick r:id="rId6"/>
              </a:rPr>
              <a:t>https://gsa.umbc.edu/gaac/?id=90509</a:t>
            </a:r>
            <a:endParaRPr sz="1200"/>
          </a:p>
          <a:p>
            <a:pPr indent="0" lvl="0" marL="0" rtl="0" algn="just">
              <a:lnSpc>
                <a:spcPct val="70000"/>
              </a:lnSpc>
              <a:spcBef>
                <a:spcPts val="1000"/>
              </a:spcBef>
              <a:spcAft>
                <a:spcPts val="0"/>
              </a:spcAft>
              <a:buSzPts val="852"/>
              <a:buNone/>
            </a:pPr>
            <a:r>
              <a:t/>
            </a:r>
            <a:endParaRPr sz="1472"/>
          </a:p>
        </p:txBody>
      </p:sp>
      <p:pic>
        <p:nvPicPr>
          <p:cNvPr descr="A picture containing room, drawing&#10;&#10;Description automatically generated" id="125" name="Google Shape;125;p4"/>
          <p:cNvPicPr preferRelativeResize="0"/>
          <p:nvPr/>
        </p:nvPicPr>
        <p:blipFill rotWithShape="1">
          <a:blip r:embed="rId7">
            <a:alphaModFix/>
          </a:blip>
          <a:srcRect b="0" l="0" r="0" t="0"/>
          <a:stretch/>
        </p:blipFill>
        <p:spPr>
          <a:xfrm>
            <a:off x="10427412" y="265724"/>
            <a:ext cx="926388" cy="142496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latin typeface="Helvetica Neue"/>
                <a:ea typeface="Helvetica Neue"/>
                <a:cs typeface="Helvetica Neue"/>
                <a:sym typeface="Helvetica Neue"/>
              </a:rPr>
              <a:t>SENATE BILL </a:t>
            </a:r>
            <a:r>
              <a:rPr b="1" lang="en-US" u="sng">
                <a:solidFill>
                  <a:schemeClr val="hlink"/>
                </a:solidFill>
                <a:latin typeface="Helvetica Neue"/>
                <a:ea typeface="Helvetica Neue"/>
                <a:cs typeface="Helvetica Neue"/>
                <a:sym typeface="Helvetica Neue"/>
                <a:hlinkClick r:id="rId3"/>
              </a:rPr>
              <a:t>521</a:t>
            </a:r>
            <a:endParaRPr b="1">
              <a:latin typeface="Helvetica Neue"/>
              <a:ea typeface="Helvetica Neue"/>
              <a:cs typeface="Helvetica Neue"/>
              <a:sym typeface="Helvetica Neue"/>
            </a:endParaRPr>
          </a:p>
        </p:txBody>
      </p:sp>
      <p:sp>
        <p:nvSpPr>
          <p:cNvPr id="131" name="Google Shape;131;p5"/>
          <p:cNvSpPr txBox="1"/>
          <p:nvPr>
            <p:ph idx="1" type="body"/>
          </p:nvPr>
        </p:nvSpPr>
        <p:spPr>
          <a:xfrm>
            <a:off x="379000" y="2075450"/>
            <a:ext cx="11694900" cy="4540200"/>
          </a:xfrm>
          <a:prstGeom prst="rect">
            <a:avLst/>
          </a:prstGeom>
          <a:noFill/>
          <a:ln>
            <a:noFill/>
          </a:ln>
        </p:spPr>
        <p:txBody>
          <a:bodyPr anchorCtr="0" anchor="t" bIns="45700" lIns="91425" spcFirstLastPara="1" rIns="91425" wrap="square" tIns="45700">
            <a:normAutofit lnSpcReduction="20000"/>
          </a:bodyPr>
          <a:lstStyle/>
          <a:p>
            <a:pPr indent="-234950" lvl="0" marL="228600" rtl="0" algn="just">
              <a:lnSpc>
                <a:spcPct val="90000"/>
              </a:lnSpc>
              <a:spcBef>
                <a:spcPts val="0"/>
              </a:spcBef>
              <a:spcAft>
                <a:spcPts val="0"/>
              </a:spcAft>
              <a:buClr>
                <a:schemeClr val="dk1"/>
              </a:buClr>
              <a:buSzPts val="1900"/>
              <a:buChar char="•"/>
            </a:pPr>
            <a:r>
              <a:rPr lang="en-US" sz="1900"/>
              <a:t>This bill is explicit in stating that </a:t>
            </a:r>
            <a:r>
              <a:rPr b="1" lang="en-US" sz="1900"/>
              <a:t>if</a:t>
            </a:r>
            <a:r>
              <a:rPr lang="en-US" sz="1900"/>
              <a:t> graduate students utilize their right to collective bargain, then each system institution shall have </a:t>
            </a:r>
            <a:r>
              <a:rPr b="1" lang="en-US" sz="1900"/>
              <a:t>separate</a:t>
            </a:r>
            <a:r>
              <a:rPr lang="en-US" sz="1900"/>
              <a:t> bargaining units (top of page 6 on the bill). </a:t>
            </a:r>
            <a:r>
              <a:rPr baseline="30000" lang="en-US" sz="1900"/>
              <a:t>1</a:t>
            </a:r>
            <a:endParaRPr baseline="30000" sz="2900"/>
          </a:p>
          <a:p>
            <a:pPr indent="-114300" lvl="0" marL="228600" rtl="0" algn="just">
              <a:lnSpc>
                <a:spcPct val="90000"/>
              </a:lnSpc>
              <a:spcBef>
                <a:spcPts val="1000"/>
              </a:spcBef>
              <a:spcAft>
                <a:spcPts val="0"/>
              </a:spcAft>
              <a:buClr>
                <a:schemeClr val="dk1"/>
              </a:buClr>
              <a:buSzPts val="1800"/>
              <a:buNone/>
            </a:pPr>
            <a:r>
              <a:t/>
            </a:r>
            <a:endParaRPr sz="1900"/>
          </a:p>
          <a:p>
            <a:pPr indent="-234950" lvl="0" marL="228600" rtl="0" algn="just">
              <a:lnSpc>
                <a:spcPct val="90000"/>
              </a:lnSpc>
              <a:spcBef>
                <a:spcPts val="1000"/>
              </a:spcBef>
              <a:spcAft>
                <a:spcPts val="0"/>
              </a:spcAft>
              <a:buClr>
                <a:schemeClr val="dk1"/>
              </a:buClr>
              <a:buSzPts val="1900"/>
              <a:buFont typeface="Calibri"/>
              <a:buChar char="•"/>
            </a:pPr>
            <a:r>
              <a:rPr lang="en-US" sz="1900"/>
              <a:t>This bill would only allow for the </a:t>
            </a:r>
            <a:r>
              <a:rPr i="1" lang="en-US" sz="1900"/>
              <a:t>right</a:t>
            </a:r>
            <a:r>
              <a:rPr lang="en-US" sz="1900"/>
              <a:t> to collectively bargain. </a:t>
            </a:r>
            <a:endParaRPr sz="2900"/>
          </a:p>
          <a:p>
            <a:pPr indent="-234950" lvl="1" marL="685800" rtl="0" algn="just">
              <a:lnSpc>
                <a:spcPct val="90000"/>
              </a:lnSpc>
              <a:spcBef>
                <a:spcPts val="500"/>
              </a:spcBef>
              <a:spcAft>
                <a:spcPts val="0"/>
              </a:spcAft>
              <a:buClr>
                <a:schemeClr val="dk1"/>
              </a:buClr>
              <a:buSzPts val="1900"/>
              <a:buFont typeface="Calibri"/>
              <a:buChar char="•"/>
            </a:pPr>
            <a:r>
              <a:rPr lang="en-US" sz="1900"/>
              <a:t>For example: If UMCP decides to use their right to collectively bargain, UMBC does not have to and we can keep our Meet &amp; Confer process.  </a:t>
            </a:r>
            <a:endParaRPr sz="1900"/>
          </a:p>
          <a:p>
            <a:pPr indent="-234950" lvl="1" marL="685800" rtl="0" algn="just">
              <a:lnSpc>
                <a:spcPct val="90000"/>
              </a:lnSpc>
              <a:spcBef>
                <a:spcPts val="500"/>
              </a:spcBef>
              <a:spcAft>
                <a:spcPts val="0"/>
              </a:spcAft>
              <a:buSzPts val="1900"/>
              <a:buChar char="•"/>
            </a:pPr>
            <a:r>
              <a:rPr lang="en-US" sz="1900"/>
              <a:t>At Rutgers University</a:t>
            </a:r>
            <a:endParaRPr sz="1900"/>
          </a:p>
          <a:p>
            <a:pPr indent="0" lvl="0" marL="685800" rtl="0" algn="just">
              <a:lnSpc>
                <a:spcPct val="90000"/>
              </a:lnSpc>
              <a:spcBef>
                <a:spcPts val="500"/>
              </a:spcBef>
              <a:spcAft>
                <a:spcPts val="0"/>
              </a:spcAft>
              <a:buNone/>
            </a:pPr>
            <a:r>
              <a:t/>
            </a:r>
            <a:endParaRPr sz="1900"/>
          </a:p>
          <a:p>
            <a:pPr indent="-234950" lvl="0" marL="228600" rtl="0" algn="just">
              <a:lnSpc>
                <a:spcPct val="90000"/>
              </a:lnSpc>
              <a:spcBef>
                <a:spcPts val="500"/>
              </a:spcBef>
              <a:spcAft>
                <a:spcPts val="0"/>
              </a:spcAft>
              <a:buSzPts val="1900"/>
              <a:buChar char="•"/>
            </a:pPr>
            <a:r>
              <a:rPr lang="en-US" sz="1900"/>
              <a:t>The USM Student Council prepared this translation of the bill.</a:t>
            </a:r>
            <a:r>
              <a:rPr baseline="30000" lang="en-US" sz="1900"/>
              <a:t>2</a:t>
            </a:r>
            <a:r>
              <a:rPr lang="en-US" sz="1900"/>
              <a:t> </a:t>
            </a:r>
            <a:endParaRPr sz="1900"/>
          </a:p>
          <a:p>
            <a:pPr indent="0" lvl="0" marL="0" rtl="0" algn="just">
              <a:lnSpc>
                <a:spcPct val="90000"/>
              </a:lnSpc>
              <a:spcBef>
                <a:spcPts val="500"/>
              </a:spcBef>
              <a:spcAft>
                <a:spcPts val="0"/>
              </a:spcAft>
              <a:buNone/>
            </a:pPr>
            <a:r>
              <a:t/>
            </a:r>
            <a:endParaRPr sz="1900"/>
          </a:p>
          <a:p>
            <a:pPr indent="0" lvl="0" marL="0" rtl="0" algn="just">
              <a:lnSpc>
                <a:spcPct val="90000"/>
              </a:lnSpc>
              <a:spcBef>
                <a:spcPts val="500"/>
              </a:spcBef>
              <a:spcAft>
                <a:spcPts val="0"/>
              </a:spcAft>
              <a:buNone/>
            </a:pPr>
            <a:r>
              <a:t/>
            </a:r>
            <a:endParaRPr sz="1900"/>
          </a:p>
          <a:p>
            <a:pPr indent="0" lvl="0" marL="0" rtl="0" algn="just">
              <a:lnSpc>
                <a:spcPct val="90000"/>
              </a:lnSpc>
              <a:spcBef>
                <a:spcPts val="500"/>
              </a:spcBef>
              <a:spcAft>
                <a:spcPts val="0"/>
              </a:spcAft>
              <a:buNone/>
            </a:pPr>
            <a:r>
              <a:t/>
            </a:r>
            <a:endParaRPr sz="1900"/>
          </a:p>
          <a:p>
            <a:pPr indent="0" lvl="0" marL="0" rtl="0" algn="just">
              <a:lnSpc>
                <a:spcPct val="90000"/>
              </a:lnSpc>
              <a:spcBef>
                <a:spcPts val="500"/>
              </a:spcBef>
              <a:spcAft>
                <a:spcPts val="0"/>
              </a:spcAft>
              <a:buNone/>
            </a:pPr>
            <a:r>
              <a:t/>
            </a:r>
            <a:endParaRPr sz="1900"/>
          </a:p>
          <a:p>
            <a:pPr indent="0" lvl="0" marL="457200" rtl="0" algn="just">
              <a:lnSpc>
                <a:spcPct val="90000"/>
              </a:lnSpc>
              <a:spcBef>
                <a:spcPts val="500"/>
              </a:spcBef>
              <a:spcAft>
                <a:spcPts val="0"/>
              </a:spcAft>
              <a:buNone/>
            </a:pPr>
            <a:r>
              <a:t/>
            </a:r>
            <a:endParaRPr sz="1250"/>
          </a:p>
          <a:p>
            <a:pPr indent="0" lvl="0" marL="457200" rtl="0" algn="just">
              <a:lnSpc>
                <a:spcPct val="90000"/>
              </a:lnSpc>
              <a:spcBef>
                <a:spcPts val="500"/>
              </a:spcBef>
              <a:spcAft>
                <a:spcPts val="0"/>
              </a:spcAft>
              <a:buNone/>
            </a:pPr>
            <a:r>
              <a:rPr lang="en-US" sz="1250"/>
              <a:t>___________________________________________________________________________________________________________________________________________</a:t>
            </a:r>
            <a:endParaRPr sz="1250"/>
          </a:p>
          <a:p>
            <a:pPr indent="0" lvl="0" marL="457200" rtl="0" algn="just">
              <a:lnSpc>
                <a:spcPct val="90000"/>
              </a:lnSpc>
              <a:spcBef>
                <a:spcPts val="500"/>
              </a:spcBef>
              <a:spcAft>
                <a:spcPts val="0"/>
              </a:spcAft>
              <a:buNone/>
            </a:pPr>
            <a:r>
              <a:rPr lang="en-US" sz="1250"/>
              <a:t>1: </a:t>
            </a:r>
            <a:r>
              <a:rPr lang="en-US" sz="1250"/>
              <a:t>Confirmed by Senators co-sponsoring the legislation, Annie Rapepaort - USM Student Council President, Rachel Lamb - </a:t>
            </a:r>
            <a:endParaRPr sz="1250"/>
          </a:p>
          <a:p>
            <a:pPr indent="0" lvl="0" marL="457200" rtl="0" algn="just">
              <a:spcBef>
                <a:spcPts val="500"/>
              </a:spcBef>
              <a:spcAft>
                <a:spcPts val="0"/>
              </a:spcAft>
              <a:buNone/>
            </a:pPr>
            <a:r>
              <a:rPr lang="en-US" sz="1250"/>
              <a:t>2: </a:t>
            </a:r>
            <a:r>
              <a:rPr lang="en-US" sz="1250"/>
              <a:t>https://docs.google.com/presentation/d/1BS5Pr7IzNV4uspv1Ltyh8jvbcby_TMQX/edit#slide=id.p1</a:t>
            </a:r>
            <a:endParaRPr/>
          </a:p>
        </p:txBody>
      </p:sp>
      <p:pic>
        <p:nvPicPr>
          <p:cNvPr descr="A picture containing room, drawing&#10;&#10;Description automatically generated" id="132" name="Google Shape;132;p5"/>
          <p:cNvPicPr preferRelativeResize="0"/>
          <p:nvPr/>
        </p:nvPicPr>
        <p:blipFill rotWithShape="1">
          <a:blip r:embed="rId4">
            <a:alphaModFix/>
          </a:blip>
          <a:srcRect b="0" l="0" r="0" t="0"/>
          <a:stretch/>
        </p:blipFill>
        <p:spPr>
          <a:xfrm>
            <a:off x="10427412" y="265724"/>
            <a:ext cx="926388" cy="142496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latin typeface="Helvetica Neue"/>
                <a:ea typeface="Helvetica Neue"/>
                <a:cs typeface="Helvetica Neue"/>
                <a:sym typeface="Helvetica Neue"/>
              </a:rPr>
              <a:t>WHAT IT MEANS FOR UMBC GAs</a:t>
            </a:r>
            <a:endParaRPr>
              <a:latin typeface="Helvetica Neue"/>
              <a:ea typeface="Helvetica Neue"/>
              <a:cs typeface="Helvetica Neue"/>
              <a:sym typeface="Helvetica Neue"/>
            </a:endParaRPr>
          </a:p>
        </p:txBody>
      </p:sp>
      <p:sp>
        <p:nvSpPr>
          <p:cNvPr id="138" name="Google Shape;138;p6"/>
          <p:cNvSpPr txBox="1"/>
          <p:nvPr>
            <p:ph idx="1" type="body"/>
          </p:nvPr>
        </p:nvSpPr>
        <p:spPr>
          <a:xfrm>
            <a:off x="838200" y="1962632"/>
            <a:ext cx="10515600" cy="4351338"/>
          </a:xfrm>
          <a:prstGeom prst="rect">
            <a:avLst/>
          </a:prstGeom>
          <a:noFill/>
          <a:ln>
            <a:noFill/>
          </a:ln>
        </p:spPr>
        <p:txBody>
          <a:bodyPr anchorCtr="0" anchor="t" bIns="45700" lIns="91425" spcFirstLastPara="1" rIns="91425" wrap="square" tIns="45700">
            <a:normAutofit lnSpcReduction="20000"/>
          </a:bodyPr>
          <a:lstStyle/>
          <a:p>
            <a:pPr indent="-258372" lvl="0" marL="228600" rtl="0" algn="just">
              <a:lnSpc>
                <a:spcPct val="90000"/>
              </a:lnSpc>
              <a:spcBef>
                <a:spcPts val="0"/>
              </a:spcBef>
              <a:spcAft>
                <a:spcPts val="0"/>
              </a:spcAft>
              <a:buClr>
                <a:schemeClr val="dk1"/>
              </a:buClr>
              <a:buSzPts val="2134"/>
              <a:buFont typeface="Calibri"/>
              <a:buChar char="•"/>
            </a:pPr>
            <a:r>
              <a:rPr lang="en-US" sz="2133"/>
              <a:t>2021: </a:t>
            </a:r>
            <a:r>
              <a:rPr lang="en-US" sz="2133"/>
              <a:t>GSA and GAAC have </a:t>
            </a:r>
            <a:r>
              <a:rPr b="1" lang="en-US" sz="2133"/>
              <a:t>not</a:t>
            </a:r>
            <a:r>
              <a:rPr lang="en-US" sz="2133"/>
              <a:t> yet taken any formal position (or action) on SB0521.</a:t>
            </a:r>
            <a:endParaRPr sz="3133"/>
          </a:p>
          <a:p>
            <a:pPr indent="0" lvl="0" marL="0" rtl="0" algn="just">
              <a:lnSpc>
                <a:spcPct val="90000"/>
              </a:lnSpc>
              <a:spcBef>
                <a:spcPts val="1000"/>
              </a:spcBef>
              <a:spcAft>
                <a:spcPts val="0"/>
              </a:spcAft>
              <a:buClr>
                <a:schemeClr val="dk1"/>
              </a:buClr>
              <a:buSzPts val="1800"/>
              <a:buNone/>
            </a:pPr>
            <a:r>
              <a:t/>
            </a:r>
            <a:endParaRPr sz="2133"/>
          </a:p>
          <a:p>
            <a:pPr indent="-258372" lvl="0" marL="228600" rtl="0" algn="just">
              <a:lnSpc>
                <a:spcPct val="90000"/>
              </a:lnSpc>
              <a:spcBef>
                <a:spcPts val="1000"/>
              </a:spcBef>
              <a:spcAft>
                <a:spcPts val="0"/>
              </a:spcAft>
              <a:buClr>
                <a:schemeClr val="dk1"/>
              </a:buClr>
              <a:buSzPts val="2134"/>
              <a:buChar char="•"/>
            </a:pPr>
            <a:r>
              <a:rPr lang="en-US" sz="2133"/>
              <a:t>If passed, this bill </a:t>
            </a:r>
            <a:r>
              <a:rPr b="1" lang="en-US" sz="2133"/>
              <a:t>only </a:t>
            </a:r>
            <a:r>
              <a:rPr lang="en-US" sz="2133"/>
              <a:t>gives USM institutions</a:t>
            </a:r>
            <a:r>
              <a:rPr b="1" lang="en-US" sz="2133"/>
              <a:t> the option </a:t>
            </a:r>
            <a:r>
              <a:rPr lang="en-US" sz="2133"/>
              <a:t>to collectively bargain</a:t>
            </a:r>
            <a:endParaRPr sz="3133"/>
          </a:p>
          <a:p>
            <a:pPr indent="-258372" lvl="1" marL="685800" rtl="0" algn="just">
              <a:lnSpc>
                <a:spcPct val="90000"/>
              </a:lnSpc>
              <a:spcBef>
                <a:spcPts val="500"/>
              </a:spcBef>
              <a:spcAft>
                <a:spcPts val="0"/>
              </a:spcAft>
              <a:buClr>
                <a:schemeClr val="dk1"/>
              </a:buClr>
              <a:buSzPts val="2134"/>
              <a:buChar char="•"/>
            </a:pPr>
            <a:r>
              <a:rPr lang="en-US" sz="2133"/>
              <a:t>It does </a:t>
            </a:r>
            <a:r>
              <a:rPr b="1" lang="en-US" sz="2133"/>
              <a:t>not</a:t>
            </a:r>
            <a:r>
              <a:rPr lang="en-US" sz="2133"/>
              <a:t> require all USM institutions to collectively bargain*</a:t>
            </a:r>
            <a:endParaRPr sz="2733"/>
          </a:p>
          <a:p>
            <a:pPr indent="-258372" lvl="1" marL="685800" rtl="0" algn="just">
              <a:lnSpc>
                <a:spcPct val="90000"/>
              </a:lnSpc>
              <a:spcBef>
                <a:spcPts val="500"/>
              </a:spcBef>
              <a:spcAft>
                <a:spcPts val="0"/>
              </a:spcAft>
              <a:buClr>
                <a:schemeClr val="dk1"/>
              </a:buClr>
              <a:buSzPts val="2134"/>
              <a:buChar char="•"/>
            </a:pPr>
            <a:r>
              <a:rPr lang="en-US" sz="2133"/>
              <a:t>It does </a:t>
            </a:r>
            <a:r>
              <a:rPr b="1" lang="en-US" sz="2133"/>
              <a:t>not</a:t>
            </a:r>
            <a:r>
              <a:rPr lang="en-US" sz="2133"/>
              <a:t> guarantee that UMBC GA’s will/will not: </a:t>
            </a:r>
            <a:endParaRPr sz="2733"/>
          </a:p>
          <a:p>
            <a:pPr indent="-258372" lvl="2" marL="1143000" rtl="0" algn="just">
              <a:lnSpc>
                <a:spcPct val="90000"/>
              </a:lnSpc>
              <a:spcBef>
                <a:spcPts val="500"/>
              </a:spcBef>
              <a:spcAft>
                <a:spcPts val="0"/>
              </a:spcAft>
              <a:buClr>
                <a:schemeClr val="dk1"/>
              </a:buClr>
              <a:buSzPts val="2134"/>
              <a:buFont typeface="Calibri"/>
              <a:buChar char="•"/>
            </a:pPr>
            <a:r>
              <a:rPr lang="en-US" sz="2133"/>
              <a:t>1) become employees, </a:t>
            </a:r>
            <a:endParaRPr sz="2333"/>
          </a:p>
          <a:p>
            <a:pPr indent="-258372" lvl="2" marL="1143000" rtl="0" algn="just">
              <a:lnSpc>
                <a:spcPct val="90000"/>
              </a:lnSpc>
              <a:spcBef>
                <a:spcPts val="500"/>
              </a:spcBef>
              <a:spcAft>
                <a:spcPts val="0"/>
              </a:spcAft>
              <a:buClr>
                <a:schemeClr val="dk1"/>
              </a:buClr>
              <a:buSzPts val="2134"/>
              <a:buFont typeface="Calibri"/>
              <a:buChar char="•"/>
            </a:pPr>
            <a:r>
              <a:rPr lang="en-US" sz="2133"/>
              <a:t>2) lose their FICA exemption </a:t>
            </a:r>
            <a:endParaRPr sz="2333"/>
          </a:p>
          <a:p>
            <a:pPr indent="-258372" lvl="2" marL="1143000" rtl="0" algn="just">
              <a:lnSpc>
                <a:spcPct val="90000"/>
              </a:lnSpc>
              <a:spcBef>
                <a:spcPts val="500"/>
              </a:spcBef>
              <a:spcAft>
                <a:spcPts val="0"/>
              </a:spcAft>
              <a:buClr>
                <a:schemeClr val="dk1"/>
              </a:buClr>
              <a:buSzPts val="2134"/>
              <a:buFont typeface="Calibri"/>
              <a:buChar char="•"/>
            </a:pPr>
            <a:r>
              <a:rPr lang="en-US" sz="2133"/>
              <a:t>3) experience health insurance premium increases</a:t>
            </a:r>
            <a:endParaRPr sz="2333"/>
          </a:p>
          <a:p>
            <a:pPr indent="0" lvl="2" marL="914400" rtl="0" algn="just">
              <a:lnSpc>
                <a:spcPct val="90000"/>
              </a:lnSpc>
              <a:spcBef>
                <a:spcPts val="500"/>
              </a:spcBef>
              <a:spcAft>
                <a:spcPts val="0"/>
              </a:spcAft>
              <a:buClr>
                <a:schemeClr val="dk1"/>
              </a:buClr>
              <a:buSzPts val="1800"/>
              <a:buNone/>
            </a:pPr>
            <a:r>
              <a:t/>
            </a:r>
            <a:endParaRPr sz="2133"/>
          </a:p>
          <a:p>
            <a:pPr indent="-258372" lvl="0" marL="228600" rtl="0" algn="just">
              <a:lnSpc>
                <a:spcPct val="90000"/>
              </a:lnSpc>
              <a:spcBef>
                <a:spcPts val="1000"/>
              </a:spcBef>
              <a:spcAft>
                <a:spcPts val="0"/>
              </a:spcAft>
              <a:buClr>
                <a:schemeClr val="dk1"/>
              </a:buClr>
              <a:buSzPts val="2134"/>
              <a:buFont typeface="Calibri"/>
              <a:buChar char="•"/>
            </a:pPr>
            <a:r>
              <a:rPr lang="en-US" sz="2133"/>
              <a:t>UMBC’s GAAC will </a:t>
            </a:r>
            <a:r>
              <a:rPr b="1" lang="en-US" sz="2133"/>
              <a:t>not</a:t>
            </a:r>
            <a:r>
              <a:rPr lang="en-US" sz="2133"/>
              <a:t> take any formal position or action </a:t>
            </a:r>
            <a:r>
              <a:rPr b="1" lang="en-US" sz="2133"/>
              <a:t>until</a:t>
            </a:r>
            <a:r>
              <a:rPr lang="en-US" sz="2133"/>
              <a:t> hearing from the larger UMBC GA population for their thoughts, opinions, questions, and feedback.</a:t>
            </a:r>
            <a:endParaRPr sz="3133"/>
          </a:p>
          <a:p>
            <a:pPr indent="-122872" lvl="0" marL="228600" rtl="0" algn="just">
              <a:lnSpc>
                <a:spcPct val="90000"/>
              </a:lnSpc>
              <a:spcBef>
                <a:spcPts val="1000"/>
              </a:spcBef>
              <a:spcAft>
                <a:spcPts val="0"/>
              </a:spcAft>
              <a:buClr>
                <a:schemeClr val="dk1"/>
              </a:buClr>
              <a:buSzPts val="1800"/>
              <a:buNone/>
            </a:pPr>
            <a:r>
              <a:t/>
            </a:r>
            <a:endParaRPr sz="1800">
              <a:latin typeface="Arial"/>
              <a:ea typeface="Arial"/>
              <a:cs typeface="Arial"/>
              <a:sym typeface="Arial"/>
            </a:endParaRPr>
          </a:p>
          <a:p>
            <a:pPr indent="-122872" lvl="0" marL="228600" rtl="0" algn="just">
              <a:lnSpc>
                <a:spcPct val="90000"/>
              </a:lnSpc>
              <a:spcBef>
                <a:spcPts val="1000"/>
              </a:spcBef>
              <a:spcAft>
                <a:spcPts val="0"/>
              </a:spcAft>
              <a:buClr>
                <a:schemeClr val="dk1"/>
              </a:buClr>
              <a:buSzPts val="1800"/>
              <a:buNone/>
            </a:pPr>
            <a:r>
              <a:t/>
            </a:r>
            <a:endParaRPr sz="1800">
              <a:latin typeface="Arial"/>
              <a:ea typeface="Arial"/>
              <a:cs typeface="Arial"/>
              <a:sym typeface="Arial"/>
            </a:endParaRPr>
          </a:p>
          <a:p>
            <a:pPr indent="-122872" lvl="0" marL="228600" rtl="0" algn="just">
              <a:lnSpc>
                <a:spcPct val="90000"/>
              </a:lnSpc>
              <a:spcBef>
                <a:spcPts val="1000"/>
              </a:spcBef>
              <a:spcAft>
                <a:spcPts val="0"/>
              </a:spcAft>
              <a:buClr>
                <a:schemeClr val="dk1"/>
              </a:buClr>
              <a:buSzPts val="1800"/>
              <a:buNone/>
            </a:pPr>
            <a:r>
              <a:rPr lang="en-US" sz="1200">
                <a:latin typeface="Arial"/>
                <a:ea typeface="Arial"/>
                <a:cs typeface="Arial"/>
                <a:sym typeface="Arial"/>
              </a:rPr>
              <a:t>Sources: Sen. Shelly Hettleman, Rachel Lamb </a:t>
            </a:r>
            <a:endParaRPr sz="1200">
              <a:latin typeface="Arial"/>
              <a:ea typeface="Arial"/>
              <a:cs typeface="Arial"/>
              <a:sym typeface="Arial"/>
            </a:endParaRPr>
          </a:p>
        </p:txBody>
      </p:sp>
      <p:pic>
        <p:nvPicPr>
          <p:cNvPr descr="A picture containing room, drawing&#10;&#10;Description automatically generated" id="139" name="Google Shape;139;p6"/>
          <p:cNvPicPr preferRelativeResize="0"/>
          <p:nvPr/>
        </p:nvPicPr>
        <p:blipFill rotWithShape="1">
          <a:blip r:embed="rId3">
            <a:alphaModFix/>
          </a:blip>
          <a:srcRect b="0" l="0" r="0" t="0"/>
          <a:stretch/>
        </p:blipFill>
        <p:spPr>
          <a:xfrm>
            <a:off x="10427412" y="265724"/>
            <a:ext cx="926388" cy="142496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latin typeface="Helvetica Neue"/>
                <a:ea typeface="Helvetica Neue"/>
                <a:cs typeface="Helvetica Neue"/>
                <a:sym typeface="Helvetica Neue"/>
              </a:rPr>
              <a:t>WHAT </a:t>
            </a:r>
            <a:r>
              <a:rPr b="1" i="1" lang="en-US">
                <a:latin typeface="Helvetica Neue"/>
                <a:ea typeface="Helvetica Neue"/>
                <a:cs typeface="Helvetica Neue"/>
                <a:sym typeface="Helvetica Neue"/>
              </a:rPr>
              <a:t>WE</a:t>
            </a:r>
            <a:r>
              <a:rPr b="1" lang="en-US">
                <a:latin typeface="Helvetica Neue"/>
                <a:ea typeface="Helvetica Neue"/>
                <a:cs typeface="Helvetica Neue"/>
                <a:sym typeface="Helvetica Neue"/>
              </a:rPr>
              <a:t> WANT FROM </a:t>
            </a:r>
            <a:r>
              <a:rPr b="1" i="1" lang="en-US">
                <a:latin typeface="Helvetica Neue"/>
                <a:ea typeface="Helvetica Neue"/>
                <a:cs typeface="Helvetica Neue"/>
                <a:sym typeface="Helvetica Neue"/>
              </a:rPr>
              <a:t>YOU</a:t>
            </a:r>
            <a:r>
              <a:rPr b="1" lang="en-US">
                <a:latin typeface="Helvetica Neue"/>
                <a:ea typeface="Helvetica Neue"/>
                <a:cs typeface="Helvetica Neue"/>
                <a:sym typeface="Helvetica Neue"/>
              </a:rPr>
              <a:t>?</a:t>
            </a:r>
            <a:endParaRPr>
              <a:latin typeface="Helvetica Neue"/>
              <a:ea typeface="Helvetica Neue"/>
              <a:cs typeface="Helvetica Neue"/>
              <a:sym typeface="Helvetica Neue"/>
            </a:endParaRPr>
          </a:p>
        </p:txBody>
      </p:sp>
      <p:sp>
        <p:nvSpPr>
          <p:cNvPr id="145" name="Google Shape;145;p7"/>
          <p:cNvSpPr txBox="1"/>
          <p:nvPr>
            <p:ph idx="1" type="body"/>
          </p:nvPr>
        </p:nvSpPr>
        <p:spPr>
          <a:xfrm>
            <a:off x="838200" y="2141537"/>
            <a:ext cx="10515600" cy="4351338"/>
          </a:xfrm>
          <a:prstGeom prst="rect">
            <a:avLst/>
          </a:prstGeom>
          <a:noFill/>
          <a:ln>
            <a:noFill/>
          </a:ln>
        </p:spPr>
        <p:txBody>
          <a:bodyPr anchorCtr="0" anchor="t" bIns="45700" lIns="91425" spcFirstLastPara="1" rIns="91425" wrap="square" tIns="45700">
            <a:normAutofit/>
          </a:bodyPr>
          <a:lstStyle/>
          <a:p>
            <a:pPr indent="-254000" lvl="0" marL="228600" rtl="0" algn="l">
              <a:lnSpc>
                <a:spcPct val="90000"/>
              </a:lnSpc>
              <a:spcBef>
                <a:spcPts val="0"/>
              </a:spcBef>
              <a:spcAft>
                <a:spcPts val="0"/>
              </a:spcAft>
              <a:buClr>
                <a:schemeClr val="dk1"/>
              </a:buClr>
              <a:buSzPts val="2200"/>
              <a:buFont typeface="Calibri"/>
              <a:buChar char="•"/>
            </a:pPr>
            <a:r>
              <a:rPr lang="en-US" sz="2200"/>
              <a:t>Review </a:t>
            </a:r>
            <a:r>
              <a:rPr lang="en-US" sz="2200" u="sng">
                <a:solidFill>
                  <a:schemeClr val="hlink"/>
                </a:solidFill>
                <a:hlinkClick r:id="rId3"/>
              </a:rPr>
              <a:t>Senate Bill 521</a:t>
            </a:r>
            <a:r>
              <a:rPr lang="en-US" sz="2200"/>
              <a:t>.</a:t>
            </a:r>
            <a:endParaRPr sz="3200"/>
          </a:p>
          <a:p>
            <a:pPr indent="-254000" lvl="0" marL="228600" rtl="0" algn="l">
              <a:lnSpc>
                <a:spcPct val="90000"/>
              </a:lnSpc>
              <a:spcBef>
                <a:spcPts val="1000"/>
              </a:spcBef>
              <a:spcAft>
                <a:spcPts val="0"/>
              </a:spcAft>
              <a:buClr>
                <a:schemeClr val="dk1"/>
              </a:buClr>
              <a:buSzPts val="2200"/>
              <a:buFont typeface="Calibri"/>
              <a:buChar char="•"/>
            </a:pPr>
            <a:r>
              <a:rPr lang="en-US" sz="2200"/>
              <a:t>Read about the </a:t>
            </a:r>
            <a:r>
              <a:rPr lang="en-US" sz="2200" u="sng">
                <a:solidFill>
                  <a:schemeClr val="hlink"/>
                </a:solidFill>
                <a:hlinkClick r:id="rId4"/>
              </a:rPr>
              <a:t>concerns</a:t>
            </a:r>
            <a:r>
              <a:rPr lang="en-US" sz="2200"/>
              <a:t> of our fellow USM GAs.</a:t>
            </a:r>
            <a:endParaRPr sz="3200"/>
          </a:p>
          <a:p>
            <a:pPr indent="-254000" lvl="0" marL="228600" rtl="0" algn="l">
              <a:lnSpc>
                <a:spcPct val="90000"/>
              </a:lnSpc>
              <a:spcBef>
                <a:spcPts val="1000"/>
              </a:spcBef>
              <a:spcAft>
                <a:spcPts val="0"/>
              </a:spcAft>
              <a:buClr>
                <a:schemeClr val="dk1"/>
              </a:buClr>
              <a:buSzPts val="2200"/>
              <a:buFont typeface="Calibri"/>
              <a:buChar char="•"/>
            </a:pPr>
            <a:r>
              <a:rPr lang="en-US" sz="2200"/>
              <a:t>Voice your concerns </a:t>
            </a:r>
            <a:r>
              <a:rPr lang="en-US" sz="2200" u="sng">
                <a:solidFill>
                  <a:schemeClr val="hlink"/>
                </a:solidFill>
                <a:hlinkClick r:id="rId5"/>
              </a:rPr>
              <a:t>here</a:t>
            </a:r>
            <a:r>
              <a:rPr lang="en-US" sz="2200"/>
              <a:t>.</a:t>
            </a:r>
            <a:endParaRPr sz="3200"/>
          </a:p>
          <a:p>
            <a:pPr indent="-254000" lvl="0" marL="228600" rtl="0" algn="l">
              <a:lnSpc>
                <a:spcPct val="90000"/>
              </a:lnSpc>
              <a:spcBef>
                <a:spcPts val="1000"/>
              </a:spcBef>
              <a:spcAft>
                <a:spcPts val="0"/>
              </a:spcAft>
              <a:buClr>
                <a:schemeClr val="dk1"/>
              </a:buClr>
              <a:buSzPts val="2200"/>
              <a:buFont typeface="Calibri"/>
              <a:buChar char="•"/>
            </a:pPr>
            <a:r>
              <a:rPr lang="en-US" sz="2200">
                <a:highlight>
                  <a:srgbClr val="FFFF00"/>
                </a:highlight>
              </a:rPr>
              <a:t>After today’s meeting, every GA will get an email to complete a Google Form </a:t>
            </a:r>
            <a:br>
              <a:rPr lang="en-US" sz="2200">
                <a:highlight>
                  <a:srgbClr val="FFFF00"/>
                </a:highlight>
              </a:rPr>
            </a:br>
            <a:r>
              <a:rPr lang="en-US" sz="2200">
                <a:highlight>
                  <a:srgbClr val="FFFF00"/>
                </a:highlight>
              </a:rPr>
              <a:t>by </a:t>
            </a:r>
            <a:r>
              <a:rPr b="1" lang="en-US" sz="2200">
                <a:highlight>
                  <a:srgbClr val="FFFF00"/>
                </a:highlight>
              </a:rPr>
              <a:t>Friday, February 11th at 11:59pm</a:t>
            </a:r>
            <a:r>
              <a:rPr lang="en-US" sz="2200">
                <a:highlight>
                  <a:srgbClr val="FFFF00"/>
                </a:highlight>
              </a:rPr>
              <a:t>.</a:t>
            </a:r>
            <a:endParaRPr sz="2200">
              <a:highlight>
                <a:srgbClr val="FFFF00"/>
              </a:highlight>
            </a:endParaRPr>
          </a:p>
          <a:p>
            <a:pPr indent="-254000" lvl="1" marL="685800" rtl="0" algn="l">
              <a:lnSpc>
                <a:spcPct val="90000"/>
              </a:lnSpc>
              <a:spcBef>
                <a:spcPts val="1000"/>
              </a:spcBef>
              <a:spcAft>
                <a:spcPts val="0"/>
              </a:spcAft>
              <a:buClr>
                <a:schemeClr val="dk1"/>
              </a:buClr>
              <a:buSzPts val="2200"/>
              <a:buFont typeface="Calibri"/>
              <a:buChar char="•"/>
            </a:pPr>
            <a:r>
              <a:rPr lang="en-US" sz="2200"/>
              <a:t>Please p</a:t>
            </a:r>
            <a:r>
              <a:rPr lang="en-US" sz="2200"/>
              <a:t>articipate in the poll to show your stance. </a:t>
            </a:r>
            <a:endParaRPr sz="2200"/>
          </a:p>
          <a:p>
            <a:pPr indent="-266700" lvl="1" marL="685800" rtl="0" algn="l">
              <a:lnSpc>
                <a:spcPct val="90000"/>
              </a:lnSpc>
              <a:spcBef>
                <a:spcPts val="1000"/>
              </a:spcBef>
              <a:spcAft>
                <a:spcPts val="0"/>
              </a:spcAft>
              <a:buClr>
                <a:schemeClr val="dk1"/>
              </a:buClr>
              <a:buSzPts val="2400"/>
              <a:buFont typeface="Calibri"/>
              <a:buChar char="•"/>
            </a:pPr>
            <a:r>
              <a:rPr b="1" i="1" lang="en-US"/>
              <a:t>Make your voice heard</a:t>
            </a:r>
            <a:r>
              <a:rPr b="1" i="1" lang="en-US"/>
              <a:t>!</a:t>
            </a:r>
            <a:endParaRPr b="1" sz="3400"/>
          </a:p>
          <a:p>
            <a:pPr indent="0" lvl="0" marL="228600" rtl="0" algn="l">
              <a:lnSpc>
                <a:spcPct val="90000"/>
              </a:lnSpc>
              <a:spcBef>
                <a:spcPts val="1000"/>
              </a:spcBef>
              <a:spcAft>
                <a:spcPts val="0"/>
              </a:spcAft>
              <a:buNone/>
            </a:pPr>
            <a:r>
              <a:t/>
            </a:r>
            <a:endParaRPr sz="3200"/>
          </a:p>
          <a:p>
            <a:pPr indent="-114300" lvl="0" marL="228600" rtl="0" algn="just">
              <a:lnSpc>
                <a:spcPct val="90000"/>
              </a:lnSpc>
              <a:spcBef>
                <a:spcPts val="1000"/>
              </a:spcBef>
              <a:spcAft>
                <a:spcPts val="0"/>
              </a:spcAft>
              <a:buClr>
                <a:schemeClr val="dk1"/>
              </a:buClr>
              <a:buSzPts val="1800"/>
              <a:buNone/>
            </a:pPr>
            <a:r>
              <a:t/>
            </a:r>
            <a:endParaRPr sz="1800">
              <a:latin typeface="Arial"/>
              <a:ea typeface="Arial"/>
              <a:cs typeface="Arial"/>
              <a:sym typeface="Arial"/>
            </a:endParaRPr>
          </a:p>
        </p:txBody>
      </p:sp>
      <p:pic>
        <p:nvPicPr>
          <p:cNvPr descr="A picture containing room, drawing&#10;&#10;Description automatically generated" id="146" name="Google Shape;146;p7"/>
          <p:cNvPicPr preferRelativeResize="0"/>
          <p:nvPr/>
        </p:nvPicPr>
        <p:blipFill rotWithShape="1">
          <a:blip r:embed="rId6">
            <a:alphaModFix/>
          </a:blip>
          <a:srcRect b="0" l="0" r="0" t="0"/>
          <a:stretch/>
        </p:blipFill>
        <p:spPr>
          <a:xfrm>
            <a:off x="10427412" y="265724"/>
            <a:ext cx="926388" cy="142496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8"/>
          <p:cNvSpPr txBox="1"/>
          <p:nvPr>
            <p:ph type="title"/>
          </p:nvPr>
        </p:nvSpPr>
        <p:spPr>
          <a:xfrm>
            <a:off x="164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en-US">
                <a:latin typeface="Helvetica Neue"/>
                <a:ea typeface="Helvetica Neue"/>
                <a:cs typeface="Helvetica Neue"/>
                <a:sym typeface="Helvetica Neue"/>
              </a:rPr>
              <a:t>TIME TO ANSWER YOUR </a:t>
            </a:r>
            <a:r>
              <a:rPr b="1" i="1" lang="en-US">
                <a:latin typeface="Helvetica Neue"/>
                <a:ea typeface="Helvetica Neue"/>
                <a:cs typeface="Helvetica Neue"/>
                <a:sym typeface="Helvetica Neue"/>
              </a:rPr>
              <a:t>CONCERNS</a:t>
            </a:r>
            <a:endParaRPr>
              <a:latin typeface="Helvetica Neue"/>
              <a:ea typeface="Helvetica Neue"/>
              <a:cs typeface="Helvetica Neue"/>
              <a:sym typeface="Helvetica Neue"/>
            </a:endParaRPr>
          </a:p>
        </p:txBody>
      </p:sp>
      <p:sp>
        <p:nvSpPr>
          <p:cNvPr id="152" name="Google Shape;152;p8"/>
          <p:cNvSpPr txBox="1"/>
          <p:nvPr>
            <p:ph idx="1" type="body"/>
          </p:nvPr>
        </p:nvSpPr>
        <p:spPr>
          <a:xfrm>
            <a:off x="838200" y="2141537"/>
            <a:ext cx="10515600" cy="4351338"/>
          </a:xfrm>
          <a:prstGeom prst="rect">
            <a:avLst/>
          </a:prstGeom>
          <a:noFill/>
          <a:ln>
            <a:noFill/>
          </a:ln>
        </p:spPr>
        <p:txBody>
          <a:bodyPr anchorCtr="0" anchor="t" bIns="45700" lIns="91425" spcFirstLastPara="1" rIns="91425" wrap="square" tIns="45700">
            <a:normAutofit/>
          </a:bodyPr>
          <a:lstStyle/>
          <a:p>
            <a:pPr indent="-127000" lvl="0" marL="228600" rtl="0" algn="just">
              <a:lnSpc>
                <a:spcPct val="90000"/>
              </a:lnSpc>
              <a:spcBef>
                <a:spcPts val="0"/>
              </a:spcBef>
              <a:spcAft>
                <a:spcPts val="0"/>
              </a:spcAft>
              <a:buClr>
                <a:schemeClr val="dk1"/>
              </a:buClr>
              <a:buSzPts val="1600"/>
              <a:buNone/>
            </a:pPr>
            <a:r>
              <a:t/>
            </a:r>
            <a:endParaRPr sz="1600">
              <a:latin typeface="Arial"/>
              <a:ea typeface="Arial"/>
              <a:cs typeface="Arial"/>
              <a:sym typeface="Arial"/>
            </a:endParaRPr>
          </a:p>
        </p:txBody>
      </p:sp>
      <p:pic>
        <p:nvPicPr>
          <p:cNvPr descr="A picture containing room, drawing&#10;&#10;Description automatically generated" id="153" name="Google Shape;153;p8"/>
          <p:cNvPicPr preferRelativeResize="0"/>
          <p:nvPr/>
        </p:nvPicPr>
        <p:blipFill rotWithShape="1">
          <a:blip r:embed="rId3">
            <a:alphaModFix/>
          </a:blip>
          <a:srcRect b="0" l="0" r="0" t="0"/>
          <a:stretch/>
        </p:blipFill>
        <p:spPr>
          <a:xfrm>
            <a:off x="10427412" y="265724"/>
            <a:ext cx="926388" cy="142496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2020-02-16T18:42:41Z</dcterms:created>
  <dc:creator>Sahara Ali</dc:creator>
</cp:coreProperties>
</file>